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 id="272" r:id="rId3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Light" charset="1" panose="020B0306030504020204"/>
      <p:regular r:id="rId10"/>
    </p:embeddedFont>
    <p:embeddedFont>
      <p:font typeface="Open Sans Light Bold" charset="1" panose="020B0806030504020204"/>
      <p:regular r:id="rId11"/>
    </p:embeddedFont>
    <p:embeddedFont>
      <p:font typeface="Open Sans Light Italics" charset="1" panose="020B0306030504020204"/>
      <p:regular r:id="rId12"/>
    </p:embeddedFont>
    <p:embeddedFont>
      <p:font typeface="Open Sans Light Bold Italics" charset="1" panose="020B0806030504020204"/>
      <p:regular r:id="rId13"/>
    </p:embeddedFont>
    <p:embeddedFont>
      <p:font typeface="Open Sans" charset="1" panose="020B0606030504020204"/>
      <p:regular r:id="rId14"/>
    </p:embeddedFont>
    <p:embeddedFont>
      <p:font typeface="Open Sans Bold" charset="1" panose="020B0806030504020204"/>
      <p:regular r:id="rId15"/>
    </p:embeddedFont>
    <p:embeddedFont>
      <p:font typeface="Open Sans Italics" charset="1" panose="020B0606030504020204"/>
      <p:regular r:id="rId16"/>
    </p:embeddedFont>
    <p:embeddedFont>
      <p:font typeface="Open Sans Bold Italics" charset="1" panose="020B0806030504020204"/>
      <p:regular r:id="rId17"/>
    </p:embeddedFont>
    <p:embeddedFont>
      <p:font typeface="Open Sans Extra Bold" charset="1" panose="020B0906030804020204"/>
      <p:regular r:id="rId18"/>
    </p:embeddedFont>
    <p:embeddedFont>
      <p:font typeface="Open Sans Extra Bold Italics" charset="1" panose="020B0906030804020204"/>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33" Target="slides/slide14.xml" Type="http://schemas.openxmlformats.org/officeDocument/2006/relationships/slide"/><Relationship Id="rId34" Target="slides/slide15.xml" Type="http://schemas.openxmlformats.org/officeDocument/2006/relationships/slide"/><Relationship Id="rId35" Target="slides/slide16.xml" Type="http://schemas.openxmlformats.org/officeDocument/2006/relationships/slide"/><Relationship Id="rId36" Target="slides/slide17.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jpeg>
</file>

<file path=ppt/media/image5.png>
</file>

<file path=ppt/media/image6.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blipFill>
          <a:blip r:embed="rId2"/>
          <a:srcRect l="0" t="7865" r="0" b="7865"/>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423155" y="1408200"/>
            <a:ext cx="16355404" cy="3133725"/>
          </a:xfrm>
          <a:prstGeom prst="rect">
            <a:avLst/>
          </a:prstGeom>
        </p:spPr>
        <p:txBody>
          <a:bodyPr anchor="t" rtlCol="false" tIns="0" lIns="0" bIns="0" rIns="0">
            <a:spAutoFit/>
          </a:bodyPr>
          <a:lstStyle/>
          <a:p>
            <a:pPr algn="ctr">
              <a:lnSpc>
                <a:spcPts val="12599"/>
              </a:lnSpc>
            </a:pPr>
            <a:r>
              <a:rPr lang="en-US" sz="9000">
                <a:solidFill>
                  <a:srgbClr val="03989E"/>
                </a:solidFill>
                <a:latin typeface="Open Sans Extra Bold"/>
              </a:rPr>
              <a:t>Create an AI Agent To Capture The Flag</a:t>
            </a:r>
          </a:p>
        </p:txBody>
      </p:sp>
      <p:sp>
        <p:nvSpPr>
          <p:cNvPr name="TextBox 3" id="3"/>
          <p:cNvSpPr txBox="true"/>
          <p:nvPr/>
        </p:nvSpPr>
        <p:spPr>
          <a:xfrm rot="0">
            <a:off x="12573811" y="9399905"/>
            <a:ext cx="6108797" cy="887095"/>
          </a:xfrm>
          <a:prstGeom prst="rect">
            <a:avLst/>
          </a:prstGeom>
        </p:spPr>
        <p:txBody>
          <a:bodyPr anchor="t" rtlCol="false" tIns="0" lIns="0" bIns="0" rIns="0">
            <a:spAutoFit/>
          </a:bodyPr>
          <a:lstStyle/>
          <a:p>
            <a:pPr algn="ctr">
              <a:lnSpc>
                <a:spcPts val="7280"/>
              </a:lnSpc>
            </a:pPr>
            <a:r>
              <a:rPr lang="en-US" sz="5200">
                <a:solidFill>
                  <a:srgbClr val="C9E265"/>
                </a:solidFill>
                <a:latin typeface="Open Sans"/>
              </a:rPr>
              <a:t>By : Team Tokyo</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3775688" y="-161925"/>
            <a:ext cx="8416230"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Review of Win</a:t>
            </a:r>
          </a:p>
        </p:txBody>
      </p:sp>
      <p:sp>
        <p:nvSpPr>
          <p:cNvPr name="TextBox 3" id="3"/>
          <p:cNvSpPr txBox="true"/>
          <p:nvPr/>
        </p:nvSpPr>
        <p:spPr>
          <a:xfrm rot="0">
            <a:off x="0" y="1970985"/>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1.</a:t>
            </a:r>
          </a:p>
        </p:txBody>
      </p:sp>
      <p:sp>
        <p:nvSpPr>
          <p:cNvPr name="TextBox 4" id="4"/>
          <p:cNvSpPr txBox="true"/>
          <p:nvPr/>
        </p:nvSpPr>
        <p:spPr>
          <a:xfrm rot="0">
            <a:off x="745096" y="1970985"/>
            <a:ext cx="17542904" cy="1811020"/>
          </a:xfrm>
          <a:prstGeom prst="rect">
            <a:avLst/>
          </a:prstGeom>
        </p:spPr>
        <p:txBody>
          <a:bodyPr anchor="t" rtlCol="false" tIns="0" lIns="0" bIns="0" rIns="0">
            <a:spAutoFit/>
          </a:bodyPr>
          <a:lstStyle/>
          <a:p>
            <a:pPr>
              <a:lnSpc>
                <a:spcPts val="7280"/>
              </a:lnSpc>
              <a:spcBef>
                <a:spcPct val="0"/>
              </a:spcBef>
            </a:pPr>
            <a:r>
              <a:rPr lang="en-US" sz="5200">
                <a:solidFill>
                  <a:srgbClr val="000000"/>
                </a:solidFill>
                <a:latin typeface="Open Sans"/>
              </a:rPr>
              <a:t>Our attacking agent will return after having count of food greater than equal to four.</a:t>
            </a:r>
          </a:p>
        </p:txBody>
      </p:sp>
      <p:sp>
        <p:nvSpPr>
          <p:cNvPr name="TextBox 5" id="5"/>
          <p:cNvSpPr txBox="true"/>
          <p:nvPr/>
        </p:nvSpPr>
        <p:spPr>
          <a:xfrm rot="0">
            <a:off x="0" y="4497635"/>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2.</a:t>
            </a:r>
          </a:p>
        </p:txBody>
      </p:sp>
      <p:sp>
        <p:nvSpPr>
          <p:cNvPr name="TextBox 6" id="6"/>
          <p:cNvSpPr txBox="true"/>
          <p:nvPr/>
        </p:nvSpPr>
        <p:spPr>
          <a:xfrm rot="0">
            <a:off x="745096" y="4431595"/>
            <a:ext cx="17259300" cy="1811020"/>
          </a:xfrm>
          <a:prstGeom prst="rect">
            <a:avLst/>
          </a:prstGeom>
        </p:spPr>
        <p:txBody>
          <a:bodyPr anchor="t" rtlCol="false" tIns="0" lIns="0" bIns="0" rIns="0">
            <a:spAutoFit/>
          </a:bodyPr>
          <a:lstStyle/>
          <a:p>
            <a:pPr>
              <a:lnSpc>
                <a:spcPts val="7280"/>
              </a:lnSpc>
              <a:spcBef>
                <a:spcPct val="0"/>
              </a:spcBef>
            </a:pPr>
            <a:r>
              <a:rPr lang="en-US" sz="5200">
                <a:solidFill>
                  <a:srgbClr val="000000"/>
                </a:solidFill>
                <a:latin typeface="Open Sans"/>
              </a:rPr>
              <a:t>As the defensive agent patrolling on boundries it will become very to catch ooppent pacman.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3919468" y="-371475"/>
            <a:ext cx="8695879"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Improvements</a:t>
            </a:r>
          </a:p>
        </p:txBody>
      </p:sp>
      <p:sp>
        <p:nvSpPr>
          <p:cNvPr name="TextBox 3" id="3"/>
          <p:cNvSpPr txBox="true"/>
          <p:nvPr/>
        </p:nvSpPr>
        <p:spPr>
          <a:xfrm rot="0">
            <a:off x="0" y="1362075"/>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1.</a:t>
            </a:r>
          </a:p>
        </p:txBody>
      </p:sp>
      <p:sp>
        <p:nvSpPr>
          <p:cNvPr name="TextBox 4" id="4"/>
          <p:cNvSpPr txBox="true"/>
          <p:nvPr/>
        </p:nvSpPr>
        <p:spPr>
          <a:xfrm rot="0">
            <a:off x="822443" y="1390650"/>
            <a:ext cx="17259300" cy="2734945"/>
          </a:xfrm>
          <a:prstGeom prst="rect">
            <a:avLst/>
          </a:prstGeom>
        </p:spPr>
        <p:txBody>
          <a:bodyPr anchor="t" rtlCol="false" tIns="0" lIns="0" bIns="0" rIns="0">
            <a:spAutoFit/>
          </a:bodyPr>
          <a:lstStyle/>
          <a:p>
            <a:pPr>
              <a:lnSpc>
                <a:spcPts val="7280"/>
              </a:lnSpc>
            </a:pPr>
            <a:r>
              <a:rPr lang="en-US" sz="5200">
                <a:solidFill>
                  <a:srgbClr val="000000"/>
                </a:solidFill>
                <a:latin typeface="Open Sans"/>
              </a:rPr>
              <a:t>Pacman agent will give more</a:t>
            </a:r>
            <a:r>
              <a:rPr lang="en-US" sz="5200">
                <a:solidFill>
                  <a:srgbClr val="000000"/>
                </a:solidFill>
                <a:latin typeface="Open Sans"/>
              </a:rPr>
              <a:t> </a:t>
            </a:r>
            <a:r>
              <a:rPr lang="en-US" sz="5200">
                <a:solidFill>
                  <a:srgbClr val="000000"/>
                </a:solidFill>
                <a:latin typeface="Open Sans"/>
              </a:rPr>
              <a:t>f</a:t>
            </a:r>
            <a:r>
              <a:rPr lang="en-US" sz="5200">
                <a:solidFill>
                  <a:srgbClr val="000000"/>
                </a:solidFill>
                <a:latin typeface="Open Sans"/>
              </a:rPr>
              <a:t>a</a:t>
            </a:r>
            <a:r>
              <a:rPr lang="en-US" sz="5200">
                <a:solidFill>
                  <a:srgbClr val="000000"/>
                </a:solidFill>
                <a:latin typeface="Open Sans"/>
              </a:rPr>
              <a:t>vor</a:t>
            </a:r>
            <a:r>
              <a:rPr lang="en-US" sz="5200">
                <a:solidFill>
                  <a:srgbClr val="000000"/>
                </a:solidFill>
                <a:latin typeface="Open Sans"/>
              </a:rPr>
              <a:t> </a:t>
            </a:r>
            <a:r>
              <a:rPr lang="en-US" sz="5200">
                <a:solidFill>
                  <a:srgbClr val="000000"/>
                </a:solidFill>
                <a:latin typeface="Open Sans"/>
              </a:rPr>
              <a:t>to cap</a:t>
            </a:r>
            <a:r>
              <a:rPr lang="en-US" sz="5200">
                <a:solidFill>
                  <a:srgbClr val="000000"/>
                </a:solidFill>
                <a:latin typeface="Open Sans"/>
              </a:rPr>
              <a:t>su</a:t>
            </a:r>
            <a:r>
              <a:rPr lang="en-US" sz="5200">
                <a:solidFill>
                  <a:srgbClr val="000000"/>
                </a:solidFill>
                <a:latin typeface="Open Sans"/>
              </a:rPr>
              <a:t>le than food if </a:t>
            </a:r>
            <a:r>
              <a:rPr lang="en-US" sz="5200">
                <a:solidFill>
                  <a:srgbClr val="000000"/>
                </a:solidFill>
                <a:latin typeface="Open Sans"/>
              </a:rPr>
              <a:t>b</a:t>
            </a:r>
            <a:r>
              <a:rPr lang="en-US" sz="5200">
                <a:solidFill>
                  <a:srgbClr val="000000"/>
                </a:solidFill>
                <a:latin typeface="Open Sans"/>
              </a:rPr>
              <a:t>oth of t</a:t>
            </a:r>
            <a:r>
              <a:rPr lang="en-US" sz="5200">
                <a:solidFill>
                  <a:srgbClr val="000000"/>
                </a:solidFill>
                <a:latin typeface="Open Sans"/>
              </a:rPr>
              <a:t>he</a:t>
            </a:r>
            <a:r>
              <a:rPr lang="en-US" sz="5200">
                <a:solidFill>
                  <a:srgbClr val="000000"/>
                </a:solidFill>
                <a:latin typeface="Open Sans"/>
              </a:rPr>
              <a:t>m h</a:t>
            </a:r>
            <a:r>
              <a:rPr lang="en-US" sz="5200">
                <a:solidFill>
                  <a:srgbClr val="000000"/>
                </a:solidFill>
                <a:latin typeface="Open Sans"/>
              </a:rPr>
              <a:t>a</a:t>
            </a:r>
            <a:r>
              <a:rPr lang="en-US" sz="5200">
                <a:solidFill>
                  <a:srgbClr val="000000"/>
                </a:solidFill>
                <a:latin typeface="Open Sans"/>
              </a:rPr>
              <a:t>v</a:t>
            </a:r>
            <a:r>
              <a:rPr lang="en-US" sz="5200">
                <a:solidFill>
                  <a:srgbClr val="000000"/>
                </a:solidFill>
                <a:latin typeface="Open Sans"/>
              </a:rPr>
              <a:t>ing</a:t>
            </a:r>
            <a:r>
              <a:rPr lang="en-US" sz="5200">
                <a:solidFill>
                  <a:srgbClr val="000000"/>
                </a:solidFill>
                <a:latin typeface="Open Sans"/>
              </a:rPr>
              <a:t> same distance from pacman position.</a:t>
            </a:r>
          </a:p>
        </p:txBody>
      </p:sp>
      <p:sp>
        <p:nvSpPr>
          <p:cNvPr name="TextBox 5" id="5"/>
          <p:cNvSpPr txBox="true"/>
          <p:nvPr/>
        </p:nvSpPr>
        <p:spPr>
          <a:xfrm rot="0">
            <a:off x="0" y="4172699"/>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2.</a:t>
            </a:r>
          </a:p>
        </p:txBody>
      </p:sp>
      <p:sp>
        <p:nvSpPr>
          <p:cNvPr name="TextBox 6" id="6"/>
          <p:cNvSpPr txBox="true"/>
          <p:nvPr/>
        </p:nvSpPr>
        <p:spPr>
          <a:xfrm rot="0">
            <a:off x="822443" y="4179684"/>
            <a:ext cx="16230600" cy="2734945"/>
          </a:xfrm>
          <a:prstGeom prst="rect">
            <a:avLst/>
          </a:prstGeom>
        </p:spPr>
        <p:txBody>
          <a:bodyPr anchor="t" rtlCol="false" tIns="0" lIns="0" bIns="0" rIns="0">
            <a:spAutoFit/>
          </a:bodyPr>
          <a:lstStyle/>
          <a:p>
            <a:pPr>
              <a:lnSpc>
                <a:spcPts val="7280"/>
              </a:lnSpc>
            </a:pPr>
            <a:r>
              <a:rPr lang="en-US" sz="5200">
                <a:solidFill>
                  <a:srgbClr val="000000"/>
                </a:solidFill>
                <a:latin typeface="Open Sans"/>
              </a:rPr>
              <a:t>If pacman agent fin</a:t>
            </a:r>
            <a:r>
              <a:rPr lang="en-US" sz="5200">
                <a:solidFill>
                  <a:srgbClr val="000000"/>
                </a:solidFill>
                <a:latin typeface="Open Sans"/>
              </a:rPr>
              <a:t>d </a:t>
            </a:r>
            <a:r>
              <a:rPr lang="en-US" sz="5200">
                <a:solidFill>
                  <a:srgbClr val="000000"/>
                </a:solidFill>
                <a:latin typeface="Open Sans"/>
              </a:rPr>
              <a:t>opposition </a:t>
            </a:r>
            <a:r>
              <a:rPr lang="en-US" sz="5200">
                <a:solidFill>
                  <a:srgbClr val="000000"/>
                </a:solidFill>
                <a:latin typeface="Open Sans"/>
              </a:rPr>
              <a:t>a</a:t>
            </a:r>
            <a:r>
              <a:rPr lang="en-US" sz="5200">
                <a:solidFill>
                  <a:srgbClr val="000000"/>
                </a:solidFill>
                <a:latin typeface="Open Sans"/>
              </a:rPr>
              <a:t>gent</a:t>
            </a:r>
            <a:r>
              <a:rPr lang="en-US" sz="5200">
                <a:solidFill>
                  <a:srgbClr val="000000"/>
                </a:solidFill>
                <a:latin typeface="Open Sans"/>
              </a:rPr>
              <a:t> </a:t>
            </a:r>
            <a:r>
              <a:rPr lang="en-US" sz="5200">
                <a:solidFill>
                  <a:srgbClr val="000000"/>
                </a:solidFill>
                <a:latin typeface="Open Sans"/>
              </a:rPr>
              <a:t>i</a:t>
            </a:r>
            <a:r>
              <a:rPr lang="en-US" sz="5200">
                <a:solidFill>
                  <a:srgbClr val="000000"/>
                </a:solidFill>
                <a:latin typeface="Open Sans"/>
              </a:rPr>
              <a:t>s</a:t>
            </a:r>
            <a:r>
              <a:rPr lang="en-US" sz="5200">
                <a:solidFill>
                  <a:srgbClr val="000000"/>
                </a:solidFill>
                <a:latin typeface="Open Sans"/>
              </a:rPr>
              <a:t> scared in t</a:t>
            </a:r>
            <a:r>
              <a:rPr lang="en-US" sz="5200">
                <a:solidFill>
                  <a:srgbClr val="000000"/>
                </a:solidFill>
                <a:latin typeface="Open Sans"/>
              </a:rPr>
              <a:t>h</a:t>
            </a:r>
            <a:r>
              <a:rPr lang="en-US" sz="5200">
                <a:solidFill>
                  <a:srgbClr val="000000"/>
                </a:solidFill>
                <a:latin typeface="Open Sans"/>
              </a:rPr>
              <a:t>is cas</a:t>
            </a:r>
            <a:r>
              <a:rPr lang="en-US" sz="5200">
                <a:solidFill>
                  <a:srgbClr val="000000"/>
                </a:solidFill>
                <a:latin typeface="Open Sans"/>
              </a:rPr>
              <a:t>e</a:t>
            </a:r>
            <a:r>
              <a:rPr lang="en-US" sz="5200">
                <a:solidFill>
                  <a:srgbClr val="000000"/>
                </a:solidFill>
                <a:latin typeface="Open Sans"/>
              </a:rPr>
              <a:t> p</a:t>
            </a:r>
            <a:r>
              <a:rPr lang="en-US" sz="5200">
                <a:solidFill>
                  <a:srgbClr val="000000"/>
                </a:solidFill>
                <a:latin typeface="Open Sans"/>
              </a:rPr>
              <a:t>a</a:t>
            </a:r>
            <a:r>
              <a:rPr lang="en-US" sz="5200">
                <a:solidFill>
                  <a:srgbClr val="000000"/>
                </a:solidFill>
                <a:latin typeface="Open Sans"/>
              </a:rPr>
              <a:t>cman will try to eat ghost if its comm</a:t>
            </a:r>
            <a:r>
              <a:rPr lang="en-US" sz="5200">
                <a:solidFill>
                  <a:srgbClr val="000000"/>
                </a:solidFill>
                <a:latin typeface="Open Sans"/>
              </a:rPr>
              <a:t>ing</a:t>
            </a:r>
            <a:r>
              <a:rPr lang="en-US" sz="5200">
                <a:solidFill>
                  <a:srgbClr val="000000"/>
                </a:solidFill>
                <a:latin typeface="Open Sans"/>
              </a:rPr>
              <a:t> in its food path.</a:t>
            </a:r>
          </a:p>
        </p:txBody>
      </p:sp>
      <p:sp>
        <p:nvSpPr>
          <p:cNvPr name="TextBox 7" id="7"/>
          <p:cNvSpPr txBox="true"/>
          <p:nvPr/>
        </p:nvSpPr>
        <p:spPr>
          <a:xfrm rot="0">
            <a:off x="0" y="7063854"/>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3.</a:t>
            </a:r>
          </a:p>
        </p:txBody>
      </p:sp>
      <p:sp>
        <p:nvSpPr>
          <p:cNvPr name="TextBox 8" id="8"/>
          <p:cNvSpPr txBox="true"/>
          <p:nvPr/>
        </p:nvSpPr>
        <p:spPr>
          <a:xfrm rot="0">
            <a:off x="822443" y="7036370"/>
            <a:ext cx="17259300" cy="2734945"/>
          </a:xfrm>
          <a:prstGeom prst="rect">
            <a:avLst/>
          </a:prstGeom>
        </p:spPr>
        <p:txBody>
          <a:bodyPr anchor="t" rtlCol="false" tIns="0" lIns="0" bIns="0" rIns="0">
            <a:spAutoFit/>
          </a:bodyPr>
          <a:lstStyle/>
          <a:p>
            <a:pPr>
              <a:lnSpc>
                <a:spcPts val="7280"/>
              </a:lnSpc>
            </a:pPr>
            <a:r>
              <a:rPr lang="en-US" sz="5200">
                <a:solidFill>
                  <a:srgbClr val="000000"/>
                </a:solidFill>
                <a:latin typeface="Open Sans"/>
              </a:rPr>
              <a:t>It will try to fin</a:t>
            </a:r>
            <a:r>
              <a:rPr lang="en-US" sz="5200">
                <a:solidFill>
                  <a:srgbClr val="000000"/>
                </a:solidFill>
                <a:latin typeface="Open Sans"/>
              </a:rPr>
              <a:t>d</a:t>
            </a:r>
            <a:r>
              <a:rPr lang="en-US" sz="5200">
                <a:solidFill>
                  <a:srgbClr val="000000"/>
                </a:solidFill>
                <a:latin typeface="Open Sans"/>
              </a:rPr>
              <a:t> another</a:t>
            </a:r>
            <a:r>
              <a:rPr lang="en-US" sz="5200">
                <a:solidFill>
                  <a:srgbClr val="000000"/>
                </a:solidFill>
                <a:latin typeface="Open Sans"/>
              </a:rPr>
              <a:t> </a:t>
            </a:r>
            <a:r>
              <a:rPr lang="en-US" sz="5200">
                <a:solidFill>
                  <a:srgbClr val="000000"/>
                </a:solidFill>
                <a:latin typeface="Open Sans"/>
              </a:rPr>
              <a:t>p</a:t>
            </a:r>
            <a:r>
              <a:rPr lang="en-US" sz="5200">
                <a:solidFill>
                  <a:srgbClr val="000000"/>
                </a:solidFill>
                <a:latin typeface="Open Sans"/>
              </a:rPr>
              <a:t>a</a:t>
            </a:r>
            <a:r>
              <a:rPr lang="en-US" sz="5200">
                <a:solidFill>
                  <a:srgbClr val="000000"/>
                </a:solidFill>
                <a:latin typeface="Open Sans"/>
              </a:rPr>
              <a:t>th if it</a:t>
            </a:r>
            <a:r>
              <a:rPr lang="en-US" sz="5200">
                <a:solidFill>
                  <a:srgbClr val="000000"/>
                </a:solidFill>
                <a:latin typeface="Open Sans"/>
              </a:rPr>
              <a:t> s</a:t>
            </a:r>
            <a:r>
              <a:rPr lang="en-US" sz="5200">
                <a:solidFill>
                  <a:srgbClr val="000000"/>
                </a:solidFill>
                <a:latin typeface="Open Sans"/>
              </a:rPr>
              <a:t>t</a:t>
            </a:r>
            <a:r>
              <a:rPr lang="en-US" sz="5200">
                <a:solidFill>
                  <a:srgbClr val="000000"/>
                </a:solidFill>
                <a:latin typeface="Open Sans"/>
              </a:rPr>
              <a:t>u</a:t>
            </a:r>
            <a:r>
              <a:rPr lang="en-US" sz="5200">
                <a:solidFill>
                  <a:srgbClr val="000000"/>
                </a:solidFill>
                <a:latin typeface="Open Sans"/>
              </a:rPr>
              <a:t>ck in some position.(i.e. if it repeat same position thrice so their is pro</a:t>
            </a:r>
            <a:r>
              <a:rPr lang="en-US" sz="5200">
                <a:solidFill>
                  <a:srgbClr val="000000"/>
                </a:solidFill>
                <a:latin typeface="Open Sans"/>
              </a:rPr>
              <a:t>b</a:t>
            </a:r>
            <a:r>
              <a:rPr lang="en-US" sz="5200">
                <a:solidFill>
                  <a:srgbClr val="000000"/>
                </a:solidFill>
                <a:latin typeface="Open Sans"/>
              </a:rPr>
              <a:t>lem. in t</a:t>
            </a:r>
            <a:r>
              <a:rPr lang="en-US" sz="5200">
                <a:solidFill>
                  <a:srgbClr val="000000"/>
                </a:solidFill>
                <a:latin typeface="Open Sans"/>
              </a:rPr>
              <a:t>h</a:t>
            </a:r>
            <a:r>
              <a:rPr lang="en-US" sz="5200">
                <a:solidFill>
                  <a:srgbClr val="000000"/>
                </a:solidFill>
                <a:latin typeface="Open Sans"/>
              </a:rPr>
              <a:t>is cas</a:t>
            </a:r>
            <a:r>
              <a:rPr lang="en-US" sz="5200">
                <a:solidFill>
                  <a:srgbClr val="000000"/>
                </a:solidFill>
                <a:latin typeface="Open Sans"/>
              </a:rPr>
              <a:t>e</a:t>
            </a:r>
            <a:r>
              <a:rPr lang="en-US" sz="5200">
                <a:solidFill>
                  <a:srgbClr val="000000"/>
                </a:solidFill>
                <a:latin typeface="Open Sans"/>
              </a:rPr>
              <a:t> it will t</a:t>
            </a:r>
            <a:r>
              <a:rPr lang="en-US" sz="5200">
                <a:solidFill>
                  <a:srgbClr val="000000"/>
                </a:solidFill>
                <a:latin typeface="Open Sans"/>
              </a:rPr>
              <a:t>a</a:t>
            </a:r>
            <a:r>
              <a:rPr lang="en-US" sz="5200">
                <a:solidFill>
                  <a:srgbClr val="000000"/>
                </a:solidFill>
                <a:latin typeface="Open Sans"/>
              </a:rPr>
              <a:t>ke ran</a:t>
            </a:r>
            <a:r>
              <a:rPr lang="en-US" sz="5200">
                <a:solidFill>
                  <a:srgbClr val="000000"/>
                </a:solidFill>
                <a:latin typeface="Open Sans"/>
              </a:rPr>
              <a:t>d</a:t>
            </a:r>
            <a:r>
              <a:rPr lang="en-US" sz="5200">
                <a:solidFill>
                  <a:srgbClr val="000000"/>
                </a:solidFill>
                <a:latin typeface="Open Sans"/>
              </a:rPr>
              <a:t>om act</a:t>
            </a:r>
            <a:r>
              <a:rPr lang="en-US" sz="5200">
                <a:solidFill>
                  <a:srgbClr val="000000"/>
                </a:solidFill>
                <a:latin typeface="Open Sans"/>
              </a:rPr>
              <a:t>i</a:t>
            </a:r>
            <a:r>
              <a:rPr lang="en-US" sz="5200">
                <a:solidFill>
                  <a:srgbClr val="000000"/>
                </a:solidFill>
                <a:latin typeface="Open Sans"/>
              </a:rPr>
              <a:t>o</a:t>
            </a:r>
            <a:r>
              <a:rPr lang="en-US" sz="5200">
                <a:solidFill>
                  <a:srgbClr val="000000"/>
                </a:solidFill>
                <a:latin typeface="Open Sans"/>
              </a:rPr>
              <a:t>n</a:t>
            </a:r>
            <a:r>
              <a:rPr lang="en-US" sz="5200">
                <a:solidFill>
                  <a:srgbClr val="000000"/>
                </a:solidFill>
                <a:latin typeface="Open Sans"/>
              </a:rPr>
              <a: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822443" y="1247775"/>
            <a:ext cx="17465557" cy="1811020"/>
          </a:xfrm>
          <a:prstGeom prst="rect">
            <a:avLst/>
          </a:prstGeom>
        </p:spPr>
        <p:txBody>
          <a:bodyPr anchor="t" rtlCol="false" tIns="0" lIns="0" bIns="0" rIns="0">
            <a:spAutoFit/>
          </a:bodyPr>
          <a:lstStyle/>
          <a:p>
            <a:pPr>
              <a:lnSpc>
                <a:spcPts val="7280"/>
              </a:lnSpc>
            </a:pPr>
            <a:r>
              <a:rPr lang="en-US" sz="5200">
                <a:solidFill>
                  <a:srgbClr val="000000"/>
                </a:solidFill>
                <a:latin typeface="Open Sans"/>
              </a:rPr>
              <a:t>Our </a:t>
            </a:r>
            <a:r>
              <a:rPr lang="en-US" sz="5200">
                <a:solidFill>
                  <a:srgbClr val="000000"/>
                </a:solidFill>
                <a:latin typeface="Open Sans"/>
              </a:rPr>
              <a:t>d</a:t>
            </a:r>
            <a:r>
              <a:rPr lang="en-US" sz="5200">
                <a:solidFill>
                  <a:srgbClr val="000000"/>
                </a:solidFill>
                <a:latin typeface="Open Sans"/>
              </a:rPr>
              <a:t>efensive agent try to</a:t>
            </a:r>
            <a:r>
              <a:rPr lang="en-US" sz="5200">
                <a:solidFill>
                  <a:srgbClr val="000000"/>
                </a:solidFill>
                <a:latin typeface="Open Sans"/>
              </a:rPr>
              <a:t> a</a:t>
            </a:r>
            <a:r>
              <a:rPr lang="en-US" sz="5200">
                <a:solidFill>
                  <a:srgbClr val="000000"/>
                </a:solidFill>
                <a:latin typeface="Open Sans"/>
              </a:rPr>
              <a:t>ttack</a:t>
            </a:r>
            <a:r>
              <a:rPr lang="en-US" sz="5200">
                <a:solidFill>
                  <a:srgbClr val="000000"/>
                </a:solidFill>
                <a:latin typeface="Open Sans"/>
              </a:rPr>
              <a:t> </a:t>
            </a:r>
            <a:r>
              <a:rPr lang="en-US" sz="5200">
                <a:solidFill>
                  <a:srgbClr val="000000"/>
                </a:solidFill>
                <a:latin typeface="Open Sans"/>
              </a:rPr>
              <a:t>on oppo</a:t>
            </a:r>
            <a:r>
              <a:rPr lang="en-US" sz="5200">
                <a:solidFill>
                  <a:srgbClr val="000000"/>
                </a:solidFill>
                <a:latin typeface="Open Sans"/>
              </a:rPr>
              <a:t>s</a:t>
            </a:r>
            <a:r>
              <a:rPr lang="en-US" sz="5200">
                <a:solidFill>
                  <a:srgbClr val="000000"/>
                </a:solidFill>
                <a:latin typeface="Open Sans"/>
              </a:rPr>
              <a:t>ition side if  </a:t>
            </a:r>
            <a:r>
              <a:rPr lang="en-US" sz="5200">
                <a:solidFill>
                  <a:srgbClr val="000000"/>
                </a:solidFill>
                <a:latin typeface="Open Sans"/>
              </a:rPr>
              <a:t>b</a:t>
            </a:r>
            <a:r>
              <a:rPr lang="en-US" sz="5200">
                <a:solidFill>
                  <a:srgbClr val="000000"/>
                </a:solidFill>
                <a:latin typeface="Open Sans"/>
              </a:rPr>
              <a:t>ot</a:t>
            </a:r>
            <a:r>
              <a:rPr lang="en-US" sz="5200">
                <a:solidFill>
                  <a:srgbClr val="000000"/>
                </a:solidFill>
                <a:latin typeface="Open Sans"/>
              </a:rPr>
              <a:t>h</a:t>
            </a:r>
            <a:r>
              <a:rPr lang="en-US" sz="5200">
                <a:solidFill>
                  <a:srgbClr val="000000"/>
                </a:solidFill>
                <a:latin typeface="Open Sans"/>
              </a:rPr>
              <a:t> ag</a:t>
            </a:r>
            <a:r>
              <a:rPr lang="en-US" sz="5200">
                <a:solidFill>
                  <a:srgbClr val="000000"/>
                </a:solidFill>
                <a:latin typeface="Open Sans"/>
              </a:rPr>
              <a:t>e</a:t>
            </a:r>
            <a:r>
              <a:rPr lang="en-US" sz="5200">
                <a:solidFill>
                  <a:srgbClr val="000000"/>
                </a:solidFill>
                <a:latin typeface="Open Sans"/>
              </a:rPr>
              <a:t>nt on opposition s</a:t>
            </a:r>
            <a:r>
              <a:rPr lang="en-US" sz="5200">
                <a:solidFill>
                  <a:srgbClr val="000000"/>
                </a:solidFill>
                <a:latin typeface="Open Sans"/>
              </a:rPr>
              <a:t>i</a:t>
            </a:r>
            <a:r>
              <a:rPr lang="en-US" sz="5200">
                <a:solidFill>
                  <a:srgbClr val="000000"/>
                </a:solidFill>
                <a:latin typeface="Open Sans"/>
              </a:rPr>
              <a:t>de are </a:t>
            </a:r>
            <a:r>
              <a:rPr lang="en-US" sz="5200">
                <a:solidFill>
                  <a:srgbClr val="000000"/>
                </a:solidFill>
                <a:latin typeface="Open Sans"/>
              </a:rPr>
              <a:t>n</a:t>
            </a:r>
            <a:r>
              <a:rPr lang="en-US" sz="5200">
                <a:solidFill>
                  <a:srgbClr val="000000"/>
                </a:solidFill>
                <a:latin typeface="Open Sans"/>
              </a:rPr>
              <a:t>ot pacman.</a:t>
            </a:r>
          </a:p>
        </p:txBody>
      </p:sp>
      <p:sp>
        <p:nvSpPr>
          <p:cNvPr name="TextBox 3" id="3"/>
          <p:cNvSpPr txBox="true"/>
          <p:nvPr/>
        </p:nvSpPr>
        <p:spPr>
          <a:xfrm rot="0">
            <a:off x="0" y="1224643"/>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4.</a:t>
            </a:r>
          </a:p>
        </p:txBody>
      </p:sp>
      <p:sp>
        <p:nvSpPr>
          <p:cNvPr name="TextBox 4" id="4"/>
          <p:cNvSpPr txBox="true"/>
          <p:nvPr/>
        </p:nvSpPr>
        <p:spPr>
          <a:xfrm rot="0">
            <a:off x="0" y="3067152"/>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5.</a:t>
            </a:r>
          </a:p>
        </p:txBody>
      </p:sp>
      <p:sp>
        <p:nvSpPr>
          <p:cNvPr name="TextBox 5" id="5"/>
          <p:cNvSpPr txBox="true"/>
          <p:nvPr/>
        </p:nvSpPr>
        <p:spPr>
          <a:xfrm rot="0">
            <a:off x="0" y="4986202"/>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6.</a:t>
            </a:r>
          </a:p>
        </p:txBody>
      </p:sp>
      <p:sp>
        <p:nvSpPr>
          <p:cNvPr name="TextBox 6" id="6"/>
          <p:cNvSpPr txBox="true"/>
          <p:nvPr/>
        </p:nvSpPr>
        <p:spPr>
          <a:xfrm rot="0">
            <a:off x="0" y="7603370"/>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7.</a:t>
            </a:r>
          </a:p>
        </p:txBody>
      </p:sp>
      <p:sp>
        <p:nvSpPr>
          <p:cNvPr name="TextBox 7" id="7"/>
          <p:cNvSpPr txBox="true"/>
          <p:nvPr/>
        </p:nvSpPr>
        <p:spPr>
          <a:xfrm rot="0">
            <a:off x="1028700" y="4938078"/>
            <a:ext cx="17259300" cy="2734945"/>
          </a:xfrm>
          <a:prstGeom prst="rect">
            <a:avLst/>
          </a:prstGeom>
        </p:spPr>
        <p:txBody>
          <a:bodyPr anchor="t" rtlCol="false" tIns="0" lIns="0" bIns="0" rIns="0">
            <a:spAutoFit/>
          </a:bodyPr>
          <a:lstStyle/>
          <a:p>
            <a:pPr>
              <a:lnSpc>
                <a:spcPts val="7280"/>
              </a:lnSpc>
            </a:pPr>
            <a:r>
              <a:rPr lang="en-US" sz="5200">
                <a:solidFill>
                  <a:srgbClr val="000000"/>
                </a:solidFill>
                <a:latin typeface="Open Sans"/>
              </a:rPr>
              <a:t>A</a:t>
            </a:r>
            <a:r>
              <a:rPr lang="en-US" sz="5200">
                <a:solidFill>
                  <a:srgbClr val="000000"/>
                </a:solidFill>
                <a:latin typeface="Open Sans"/>
              </a:rPr>
              <a:t>gent will return</a:t>
            </a:r>
            <a:r>
              <a:rPr lang="en-US" sz="5200">
                <a:solidFill>
                  <a:srgbClr val="000000"/>
                </a:solidFill>
                <a:latin typeface="Open Sans"/>
              </a:rPr>
              <a:t> a</a:t>
            </a:r>
            <a:r>
              <a:rPr lang="en-US" sz="5200">
                <a:solidFill>
                  <a:srgbClr val="000000"/>
                </a:solidFill>
                <a:latin typeface="Open Sans"/>
              </a:rPr>
              <a:t>s</a:t>
            </a:r>
            <a:r>
              <a:rPr lang="en-US" sz="5200">
                <a:solidFill>
                  <a:srgbClr val="000000"/>
                </a:solidFill>
                <a:latin typeface="Open Sans"/>
              </a:rPr>
              <a:t> s</a:t>
            </a:r>
            <a:r>
              <a:rPr lang="en-US" sz="5200">
                <a:solidFill>
                  <a:srgbClr val="000000"/>
                </a:solidFill>
                <a:latin typeface="Open Sans"/>
              </a:rPr>
              <a:t>oon as food co</a:t>
            </a:r>
            <a:r>
              <a:rPr lang="en-US" sz="5200">
                <a:solidFill>
                  <a:srgbClr val="000000"/>
                </a:solidFill>
                <a:latin typeface="Open Sans"/>
              </a:rPr>
              <a:t>u</a:t>
            </a:r>
            <a:r>
              <a:rPr lang="en-US" sz="5200">
                <a:solidFill>
                  <a:srgbClr val="000000"/>
                </a:solidFill>
                <a:latin typeface="Open Sans"/>
              </a:rPr>
              <a:t>nt goes greater t</a:t>
            </a:r>
            <a:r>
              <a:rPr lang="en-US" sz="5200">
                <a:solidFill>
                  <a:srgbClr val="000000"/>
                </a:solidFill>
                <a:latin typeface="Open Sans"/>
              </a:rPr>
              <a:t>h</a:t>
            </a:r>
            <a:r>
              <a:rPr lang="en-US" sz="5200">
                <a:solidFill>
                  <a:srgbClr val="000000"/>
                </a:solidFill>
                <a:latin typeface="Open Sans"/>
              </a:rPr>
              <a:t>an </a:t>
            </a:r>
            <a:r>
              <a:rPr lang="en-US" sz="5200">
                <a:solidFill>
                  <a:srgbClr val="000000"/>
                </a:solidFill>
                <a:latin typeface="Open Sans"/>
              </a:rPr>
              <a:t>e</a:t>
            </a:r>
            <a:r>
              <a:rPr lang="en-US" sz="5200">
                <a:solidFill>
                  <a:srgbClr val="000000"/>
                </a:solidFill>
                <a:latin typeface="Open Sans"/>
              </a:rPr>
              <a:t>qu</a:t>
            </a:r>
            <a:r>
              <a:rPr lang="en-US" sz="5200">
                <a:solidFill>
                  <a:srgbClr val="000000"/>
                </a:solidFill>
                <a:latin typeface="Open Sans"/>
              </a:rPr>
              <a:t>a</a:t>
            </a:r>
            <a:r>
              <a:rPr lang="en-US" sz="5200">
                <a:solidFill>
                  <a:srgbClr val="000000"/>
                </a:solidFill>
                <a:latin typeface="Open Sans"/>
              </a:rPr>
              <a:t>l to three or opposit</a:t>
            </a:r>
            <a:r>
              <a:rPr lang="en-US" sz="5200">
                <a:solidFill>
                  <a:srgbClr val="000000"/>
                </a:solidFill>
                <a:latin typeface="Open Sans"/>
              </a:rPr>
              <a:t>i</a:t>
            </a:r>
            <a:r>
              <a:rPr lang="en-US" sz="5200">
                <a:solidFill>
                  <a:srgbClr val="000000"/>
                </a:solidFill>
                <a:latin typeface="Open Sans"/>
              </a:rPr>
              <a:t>o</a:t>
            </a:r>
            <a:r>
              <a:rPr lang="en-US" sz="5200">
                <a:solidFill>
                  <a:srgbClr val="000000"/>
                </a:solidFill>
                <a:latin typeface="Open Sans"/>
              </a:rPr>
              <a:t>n</a:t>
            </a:r>
            <a:r>
              <a:rPr lang="en-US" sz="5200">
                <a:solidFill>
                  <a:srgbClr val="000000"/>
                </a:solidFill>
                <a:latin typeface="Open Sans"/>
              </a:rPr>
              <a:t> a</a:t>
            </a:r>
            <a:r>
              <a:rPr lang="en-US" sz="5200">
                <a:solidFill>
                  <a:srgbClr val="000000"/>
                </a:solidFill>
                <a:latin typeface="Open Sans"/>
              </a:rPr>
              <a:t>g</a:t>
            </a:r>
            <a:r>
              <a:rPr lang="en-US" sz="5200">
                <a:solidFill>
                  <a:srgbClr val="000000"/>
                </a:solidFill>
                <a:latin typeface="Open Sans"/>
              </a:rPr>
              <a:t>ent become pacman.</a:t>
            </a:r>
          </a:p>
        </p:txBody>
      </p:sp>
      <p:sp>
        <p:nvSpPr>
          <p:cNvPr name="TextBox 8" id="8"/>
          <p:cNvSpPr txBox="true"/>
          <p:nvPr/>
        </p:nvSpPr>
        <p:spPr>
          <a:xfrm rot="0">
            <a:off x="1028700" y="7552055"/>
            <a:ext cx="17259300" cy="2734945"/>
          </a:xfrm>
          <a:prstGeom prst="rect">
            <a:avLst/>
          </a:prstGeom>
        </p:spPr>
        <p:txBody>
          <a:bodyPr anchor="t" rtlCol="false" tIns="0" lIns="0" bIns="0" rIns="0">
            <a:spAutoFit/>
          </a:bodyPr>
          <a:lstStyle/>
          <a:p>
            <a:pPr>
              <a:lnSpc>
                <a:spcPts val="7280"/>
              </a:lnSpc>
            </a:pPr>
            <a:r>
              <a:rPr lang="en-US" sz="5200">
                <a:solidFill>
                  <a:srgbClr val="000000"/>
                </a:solidFill>
                <a:latin typeface="Open Sans"/>
              </a:rPr>
              <a:t>It will try to goes</a:t>
            </a:r>
            <a:r>
              <a:rPr lang="en-US" sz="5200">
                <a:solidFill>
                  <a:srgbClr val="000000"/>
                </a:solidFill>
                <a:latin typeface="Open Sans"/>
              </a:rPr>
              <a:t> a</a:t>
            </a:r>
            <a:r>
              <a:rPr lang="en-US" sz="5200">
                <a:solidFill>
                  <a:srgbClr val="000000"/>
                </a:solidFill>
                <a:latin typeface="Open Sans"/>
              </a:rPr>
              <a:t>way from the</a:t>
            </a:r>
            <a:r>
              <a:rPr lang="en-US" sz="5200">
                <a:solidFill>
                  <a:srgbClr val="000000"/>
                </a:solidFill>
                <a:latin typeface="Open Sans"/>
              </a:rPr>
              <a:t> </a:t>
            </a:r>
            <a:r>
              <a:rPr lang="en-US" sz="5200">
                <a:solidFill>
                  <a:srgbClr val="000000"/>
                </a:solidFill>
                <a:latin typeface="Open Sans"/>
              </a:rPr>
              <a:t>o</a:t>
            </a:r>
            <a:r>
              <a:rPr lang="en-US" sz="5200">
                <a:solidFill>
                  <a:srgbClr val="000000"/>
                </a:solidFill>
                <a:latin typeface="Open Sans"/>
              </a:rPr>
              <a:t>u</a:t>
            </a:r>
            <a:r>
              <a:rPr lang="en-US" sz="5200">
                <a:solidFill>
                  <a:srgbClr val="000000"/>
                </a:solidFill>
                <a:latin typeface="Open Sans"/>
              </a:rPr>
              <a:t>r t</a:t>
            </a:r>
            <a:r>
              <a:rPr lang="en-US" sz="5200">
                <a:solidFill>
                  <a:srgbClr val="000000"/>
                </a:solidFill>
                <a:latin typeface="Open Sans"/>
              </a:rPr>
              <a:t>ea</a:t>
            </a:r>
            <a:r>
              <a:rPr lang="en-US" sz="5200">
                <a:solidFill>
                  <a:srgbClr val="000000"/>
                </a:solidFill>
                <a:latin typeface="Open Sans"/>
              </a:rPr>
              <a:t>mmate if opposition palyer in range of </a:t>
            </a:r>
            <a:r>
              <a:rPr lang="en-US" sz="5200">
                <a:solidFill>
                  <a:srgbClr val="000000"/>
                </a:solidFill>
                <a:latin typeface="Open Sans"/>
              </a:rPr>
              <a:t>di</a:t>
            </a:r>
            <a:r>
              <a:rPr lang="en-US" sz="5200">
                <a:solidFill>
                  <a:srgbClr val="000000"/>
                </a:solidFill>
                <a:latin typeface="Open Sans"/>
              </a:rPr>
              <a:t>sta</a:t>
            </a:r>
            <a:r>
              <a:rPr lang="en-US" sz="5200">
                <a:solidFill>
                  <a:srgbClr val="000000"/>
                </a:solidFill>
                <a:latin typeface="Open Sans"/>
              </a:rPr>
              <a:t>n</a:t>
            </a:r>
            <a:r>
              <a:rPr lang="en-US" sz="5200">
                <a:solidFill>
                  <a:srgbClr val="000000"/>
                </a:solidFill>
                <a:latin typeface="Open Sans"/>
              </a:rPr>
              <a:t>ce of three to our teammate and our defensive a</a:t>
            </a:r>
            <a:r>
              <a:rPr lang="en-US" sz="5200">
                <a:solidFill>
                  <a:srgbClr val="000000"/>
                </a:solidFill>
                <a:latin typeface="Open Sans"/>
              </a:rPr>
              <a:t>g</a:t>
            </a:r>
            <a:r>
              <a:rPr lang="en-US" sz="5200">
                <a:solidFill>
                  <a:srgbClr val="000000"/>
                </a:solidFill>
                <a:latin typeface="Open Sans"/>
              </a:rPr>
              <a:t>ent.</a:t>
            </a:r>
          </a:p>
        </p:txBody>
      </p:sp>
      <p:sp>
        <p:nvSpPr>
          <p:cNvPr name="TextBox 9" id="9"/>
          <p:cNvSpPr txBox="true"/>
          <p:nvPr/>
        </p:nvSpPr>
        <p:spPr>
          <a:xfrm rot="0">
            <a:off x="1028700" y="3120175"/>
            <a:ext cx="17259300" cy="1811020"/>
          </a:xfrm>
          <a:prstGeom prst="rect">
            <a:avLst/>
          </a:prstGeom>
        </p:spPr>
        <p:txBody>
          <a:bodyPr anchor="t" rtlCol="false" tIns="0" lIns="0" bIns="0" rIns="0">
            <a:spAutoFit/>
          </a:bodyPr>
          <a:lstStyle/>
          <a:p>
            <a:pPr>
              <a:lnSpc>
                <a:spcPts val="7280"/>
              </a:lnSpc>
            </a:pPr>
            <a:r>
              <a:rPr lang="en-US" sz="5200">
                <a:solidFill>
                  <a:srgbClr val="000000"/>
                </a:solidFill>
                <a:latin typeface="Open Sans"/>
              </a:rPr>
              <a:t>If the agent fin</a:t>
            </a:r>
            <a:r>
              <a:rPr lang="en-US" sz="5200">
                <a:solidFill>
                  <a:srgbClr val="000000"/>
                </a:solidFill>
                <a:latin typeface="Open Sans"/>
              </a:rPr>
              <a:t>d food to its vicinity then it will eat through its count is four if opposition ghost is far.</a:t>
            </a:r>
          </a:p>
        </p:txBody>
      </p:sp>
      <p:sp>
        <p:nvSpPr>
          <p:cNvPr name="TextBox 10" id="10"/>
          <p:cNvSpPr txBox="true"/>
          <p:nvPr/>
        </p:nvSpPr>
        <p:spPr>
          <a:xfrm rot="0">
            <a:off x="3919468" y="-371475"/>
            <a:ext cx="8695879"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Improvements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1672463" y="-161925"/>
            <a:ext cx="13963352"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Challenges Experienced</a:t>
            </a:r>
          </a:p>
        </p:txBody>
      </p:sp>
      <p:sp>
        <p:nvSpPr>
          <p:cNvPr name="TextBox 3" id="3"/>
          <p:cNvSpPr txBox="true"/>
          <p:nvPr/>
        </p:nvSpPr>
        <p:spPr>
          <a:xfrm rot="0">
            <a:off x="0" y="1635817"/>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1.</a:t>
            </a:r>
          </a:p>
        </p:txBody>
      </p:sp>
      <p:sp>
        <p:nvSpPr>
          <p:cNvPr name="TextBox 4" id="4"/>
          <p:cNvSpPr txBox="true"/>
          <p:nvPr/>
        </p:nvSpPr>
        <p:spPr>
          <a:xfrm rot="0">
            <a:off x="848225" y="1739957"/>
            <a:ext cx="16230600"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During the Minmax</a:t>
            </a:r>
            <a:r>
              <a:rPr lang="en-US" sz="3600">
                <a:solidFill>
                  <a:srgbClr val="000000"/>
                </a:solidFill>
                <a:latin typeface="Open Sans"/>
              </a:rPr>
              <a:t> implementation I got many problems with outOfBounds , and empty Lists.</a:t>
            </a:r>
          </a:p>
        </p:txBody>
      </p:sp>
      <p:sp>
        <p:nvSpPr>
          <p:cNvPr name="TextBox 5" id="5"/>
          <p:cNvSpPr txBox="true"/>
          <p:nvPr/>
        </p:nvSpPr>
        <p:spPr>
          <a:xfrm rot="0">
            <a:off x="0" y="3182745"/>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2.</a:t>
            </a:r>
          </a:p>
        </p:txBody>
      </p:sp>
      <p:sp>
        <p:nvSpPr>
          <p:cNvPr name="TextBox 6" id="6"/>
          <p:cNvSpPr txBox="true"/>
          <p:nvPr/>
        </p:nvSpPr>
        <p:spPr>
          <a:xfrm rot="0">
            <a:off x="848225" y="3253740"/>
            <a:ext cx="16230600" cy="1889760"/>
          </a:xfrm>
          <a:prstGeom prst="rect">
            <a:avLst/>
          </a:prstGeom>
        </p:spPr>
        <p:txBody>
          <a:bodyPr anchor="t" rtlCol="false" tIns="0" lIns="0" bIns="0" rIns="0">
            <a:spAutoFit/>
          </a:bodyPr>
          <a:lstStyle/>
          <a:p>
            <a:pPr>
              <a:lnSpc>
                <a:spcPts val="5040"/>
              </a:lnSpc>
            </a:pPr>
            <a:r>
              <a:rPr lang="en-US" sz="3600">
                <a:solidFill>
                  <a:srgbClr val="000000"/>
                </a:solidFill>
                <a:latin typeface="Open Sans"/>
              </a:rPr>
              <a:t>The tweaking of values for costs was tricky, an</a:t>
            </a:r>
            <a:r>
              <a:rPr lang="en-US" sz="3600">
                <a:solidFill>
                  <a:srgbClr val="000000"/>
                </a:solidFill>
                <a:latin typeface="Open Sans"/>
              </a:rPr>
              <a:t>d it might require a deeper analysis for optimal values. I determined the values by experimentation and tests.</a:t>
            </a:r>
          </a:p>
        </p:txBody>
      </p:sp>
      <p:sp>
        <p:nvSpPr>
          <p:cNvPr name="TextBox 7" id="7"/>
          <p:cNvSpPr txBox="true"/>
          <p:nvPr/>
        </p:nvSpPr>
        <p:spPr>
          <a:xfrm rot="0">
            <a:off x="0" y="5061549"/>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3.</a:t>
            </a:r>
          </a:p>
        </p:txBody>
      </p:sp>
      <p:sp>
        <p:nvSpPr>
          <p:cNvPr name="TextBox 8" id="8"/>
          <p:cNvSpPr txBox="true"/>
          <p:nvPr/>
        </p:nvSpPr>
        <p:spPr>
          <a:xfrm rot="0">
            <a:off x="900203" y="5212253"/>
            <a:ext cx="16230600"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Easy</a:t>
            </a:r>
            <a:r>
              <a:rPr lang="en-US" sz="3600">
                <a:solidFill>
                  <a:srgbClr val="000000"/>
                </a:solidFill>
                <a:latin typeface="Open Sans"/>
              </a:rPr>
              <a:t> to be eaten by the opponent when staying close to it at the border because the agent may cross the border and become pacman for one step</a:t>
            </a:r>
          </a:p>
        </p:txBody>
      </p:sp>
      <p:sp>
        <p:nvSpPr>
          <p:cNvPr name="TextBox 9" id="9"/>
          <p:cNvSpPr txBox="true"/>
          <p:nvPr/>
        </p:nvSpPr>
        <p:spPr>
          <a:xfrm rot="0">
            <a:off x="0" y="6531278"/>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4.</a:t>
            </a:r>
          </a:p>
        </p:txBody>
      </p:sp>
      <p:sp>
        <p:nvSpPr>
          <p:cNvPr name="TextBox 10" id="10"/>
          <p:cNvSpPr txBox="true"/>
          <p:nvPr/>
        </p:nvSpPr>
        <p:spPr>
          <a:xfrm rot="0">
            <a:off x="848225" y="6683678"/>
            <a:ext cx="16844188" cy="613410"/>
          </a:xfrm>
          <a:prstGeom prst="rect">
            <a:avLst/>
          </a:prstGeom>
        </p:spPr>
        <p:txBody>
          <a:bodyPr anchor="t" rtlCol="false" tIns="0" lIns="0" bIns="0" rIns="0">
            <a:spAutoFit/>
          </a:bodyPr>
          <a:lstStyle/>
          <a:p>
            <a:pPr>
              <a:lnSpc>
                <a:spcPts val="5040"/>
              </a:lnSpc>
            </a:pPr>
            <a:r>
              <a:rPr lang="en-US" sz="3600">
                <a:solidFill>
                  <a:srgbClr val="000000"/>
                </a:solidFill>
                <a:latin typeface="Open Sans"/>
              </a:rPr>
              <a:t>Sometimes the scared agen</a:t>
            </a:r>
            <a:r>
              <a:rPr lang="en-US" sz="3600">
                <a:solidFill>
                  <a:srgbClr val="000000"/>
                </a:solidFill>
                <a:latin typeface="Open Sans"/>
              </a:rPr>
              <a:t>t will get stuck in an alley when escaping</a:t>
            </a:r>
          </a:p>
        </p:txBody>
      </p:sp>
      <p:sp>
        <p:nvSpPr>
          <p:cNvPr name="TextBox 11" id="11"/>
          <p:cNvSpPr txBox="true"/>
          <p:nvPr/>
        </p:nvSpPr>
        <p:spPr>
          <a:xfrm rot="0">
            <a:off x="0" y="7304169"/>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5.</a:t>
            </a:r>
          </a:p>
        </p:txBody>
      </p:sp>
      <p:sp>
        <p:nvSpPr>
          <p:cNvPr name="TextBox 12" id="12"/>
          <p:cNvSpPr txBox="true"/>
          <p:nvPr/>
        </p:nvSpPr>
        <p:spPr>
          <a:xfrm rot="0">
            <a:off x="848225" y="7407674"/>
            <a:ext cx="14229904" cy="613410"/>
          </a:xfrm>
          <a:prstGeom prst="rect">
            <a:avLst/>
          </a:prstGeom>
        </p:spPr>
        <p:txBody>
          <a:bodyPr anchor="t" rtlCol="false" tIns="0" lIns="0" bIns="0" rIns="0">
            <a:spAutoFit/>
          </a:bodyPr>
          <a:lstStyle/>
          <a:p>
            <a:pPr>
              <a:lnSpc>
                <a:spcPts val="5040"/>
              </a:lnSpc>
            </a:pPr>
            <a:r>
              <a:rPr lang="en-US" sz="3600">
                <a:solidFill>
                  <a:srgbClr val="000000"/>
                </a:solidFill>
                <a:latin typeface="Open Sans"/>
              </a:rPr>
              <a:t>Can’t </a:t>
            </a:r>
            <a:r>
              <a:rPr lang="en-US" sz="3600">
                <a:solidFill>
                  <a:srgbClr val="000000"/>
                </a:solidFill>
                <a:latin typeface="Open Sans"/>
              </a:rPr>
              <a:t>detect the invader if it’s far from the agent and out of its sight</a:t>
            </a:r>
          </a:p>
        </p:txBody>
      </p:sp>
      <p:sp>
        <p:nvSpPr>
          <p:cNvPr name="TextBox 13" id="13"/>
          <p:cNvSpPr txBox="true"/>
          <p:nvPr/>
        </p:nvSpPr>
        <p:spPr>
          <a:xfrm rot="0">
            <a:off x="0" y="7962664"/>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6.</a:t>
            </a:r>
          </a:p>
        </p:txBody>
      </p:sp>
      <p:sp>
        <p:nvSpPr>
          <p:cNvPr name="TextBox 14" id="14"/>
          <p:cNvSpPr txBox="true"/>
          <p:nvPr/>
        </p:nvSpPr>
        <p:spPr>
          <a:xfrm rot="0">
            <a:off x="848225" y="8056644"/>
            <a:ext cx="10579745"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The</a:t>
            </a:r>
            <a:r>
              <a:rPr lang="en-US" sz="3600">
                <a:solidFill>
                  <a:srgbClr val="000000"/>
                </a:solidFill>
                <a:latin typeface="Open Sans"/>
              </a:rPr>
              <a:t> agent always chooses to stop when patrolling</a:t>
            </a:r>
          </a:p>
        </p:txBody>
      </p:sp>
      <p:sp>
        <p:nvSpPr>
          <p:cNvPr name="TextBox 15" id="15"/>
          <p:cNvSpPr txBox="true"/>
          <p:nvPr/>
        </p:nvSpPr>
        <p:spPr>
          <a:xfrm rot="0">
            <a:off x="0" y="8666480"/>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7.</a:t>
            </a:r>
          </a:p>
        </p:txBody>
      </p:sp>
      <p:sp>
        <p:nvSpPr>
          <p:cNvPr name="TextBox 16" id="16"/>
          <p:cNvSpPr txBox="true"/>
          <p:nvPr/>
        </p:nvSpPr>
        <p:spPr>
          <a:xfrm rot="0">
            <a:off x="900203" y="8763000"/>
            <a:ext cx="17387797"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Can’t </a:t>
            </a:r>
            <a:r>
              <a:rPr lang="en-US" sz="3600">
                <a:solidFill>
                  <a:srgbClr val="000000"/>
                </a:solidFill>
                <a:latin typeface="Open Sans"/>
              </a:rPr>
              <a:t>detect reduction of food when someone was eaten and split its pacdots before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2762159" y="-161925"/>
            <a:ext cx="12299603"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Future Improvement</a:t>
            </a:r>
          </a:p>
        </p:txBody>
      </p:sp>
      <p:sp>
        <p:nvSpPr>
          <p:cNvPr name="TextBox 3" id="3"/>
          <p:cNvSpPr txBox="true"/>
          <p:nvPr/>
        </p:nvSpPr>
        <p:spPr>
          <a:xfrm rot="0">
            <a:off x="0" y="1535481"/>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1.</a:t>
            </a:r>
          </a:p>
        </p:txBody>
      </p:sp>
      <p:sp>
        <p:nvSpPr>
          <p:cNvPr name="TextBox 4" id="4"/>
          <p:cNvSpPr txBox="true"/>
          <p:nvPr/>
        </p:nvSpPr>
        <p:spPr>
          <a:xfrm rot="0">
            <a:off x="874007" y="1649281"/>
            <a:ext cx="17259300" cy="3166110"/>
          </a:xfrm>
          <a:prstGeom prst="rect">
            <a:avLst/>
          </a:prstGeom>
        </p:spPr>
        <p:txBody>
          <a:bodyPr anchor="t" rtlCol="false" tIns="0" lIns="0" bIns="0" rIns="0">
            <a:spAutoFit/>
          </a:bodyPr>
          <a:lstStyle/>
          <a:p>
            <a:pPr>
              <a:lnSpc>
                <a:spcPts val="5040"/>
              </a:lnSpc>
            </a:pPr>
            <a:r>
              <a:rPr lang="en-US" sz="3600">
                <a:solidFill>
                  <a:srgbClr val="000000"/>
                </a:solidFill>
                <a:latin typeface="Open Sans"/>
              </a:rPr>
              <a:t>Pac-Man agent: Most of the times this agent gets eaten by a Ghost  because it chooses a path that lea</a:t>
            </a:r>
            <a:r>
              <a:rPr lang="en-US" sz="3600">
                <a:solidFill>
                  <a:srgbClr val="000000"/>
                </a:solidFill>
                <a:latin typeface="Open Sans"/>
              </a:rPr>
              <a:t>ds to a corridor with only one entrance and one exit, so it can get ambushed, with no optimal path. A solutions is to analyze the Maze at the beginning of the game and recognize these "dangerous" paths, and then give them a higher value, so that they can be taken only if safe situations</a:t>
            </a:r>
          </a:p>
        </p:txBody>
      </p:sp>
      <p:sp>
        <p:nvSpPr>
          <p:cNvPr name="TextBox 5" id="5"/>
          <p:cNvSpPr txBox="true"/>
          <p:nvPr/>
        </p:nvSpPr>
        <p:spPr>
          <a:xfrm rot="0">
            <a:off x="0" y="5143981"/>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2.</a:t>
            </a:r>
          </a:p>
        </p:txBody>
      </p:sp>
      <p:sp>
        <p:nvSpPr>
          <p:cNvPr name="TextBox 6" id="6"/>
          <p:cNvSpPr txBox="true"/>
          <p:nvPr/>
        </p:nvSpPr>
        <p:spPr>
          <a:xfrm rot="0">
            <a:off x="874007" y="5286221"/>
            <a:ext cx="16230600"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T</a:t>
            </a:r>
            <a:r>
              <a:rPr lang="en-US" sz="3600">
                <a:solidFill>
                  <a:srgbClr val="000000"/>
                </a:solidFill>
                <a:latin typeface="Open Sans"/>
              </a:rPr>
              <a:t>ry some other strategies such as forcing the invader into a dead area and stop before killing him if we've got more scores</a:t>
            </a:r>
          </a:p>
        </p:txBody>
      </p:sp>
      <p:sp>
        <p:nvSpPr>
          <p:cNvPr name="TextBox 7" id="7"/>
          <p:cNvSpPr txBox="true"/>
          <p:nvPr/>
        </p:nvSpPr>
        <p:spPr>
          <a:xfrm rot="0">
            <a:off x="0" y="6886495"/>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3.</a:t>
            </a:r>
          </a:p>
        </p:txBody>
      </p:sp>
      <p:sp>
        <p:nvSpPr>
          <p:cNvPr name="TextBox 8" id="8"/>
          <p:cNvSpPr txBox="true"/>
          <p:nvPr/>
        </p:nvSpPr>
        <p:spPr>
          <a:xfrm rot="0">
            <a:off x="874007" y="7114460"/>
            <a:ext cx="16230600"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Use the Monte-Carlo tree</a:t>
            </a:r>
            <a:r>
              <a:rPr lang="en-US" sz="3600">
                <a:solidFill>
                  <a:srgbClr val="000000"/>
                </a:solidFill>
                <a:latin typeface="Open Sans"/>
              </a:rPr>
              <a:t> search to simulate several steps when escaping to avoid the dead areas</a:t>
            </a:r>
          </a:p>
        </p:txBody>
      </p:sp>
      <p:sp>
        <p:nvSpPr>
          <p:cNvPr name="TextBox 9" id="9"/>
          <p:cNvSpPr txBox="true"/>
          <p:nvPr/>
        </p:nvSpPr>
        <p:spPr>
          <a:xfrm rot="0">
            <a:off x="0" y="8767128"/>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4.</a:t>
            </a:r>
          </a:p>
        </p:txBody>
      </p:sp>
      <p:sp>
        <p:nvSpPr>
          <p:cNvPr name="TextBox 10" id="10"/>
          <p:cNvSpPr txBox="true"/>
          <p:nvPr/>
        </p:nvSpPr>
        <p:spPr>
          <a:xfrm rot="0">
            <a:off x="874007" y="8918257"/>
            <a:ext cx="16230600"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A better heuristic function can be designed to expand fewer nodes in Minmax algorithm.</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4685712" y="-161925"/>
            <a:ext cx="7936855"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Performence </a:t>
            </a:r>
          </a:p>
        </p:txBody>
      </p:sp>
      <p:sp>
        <p:nvSpPr>
          <p:cNvPr name="TextBox 3" id="3"/>
          <p:cNvSpPr txBox="true"/>
          <p:nvPr/>
        </p:nvSpPr>
        <p:spPr>
          <a:xfrm rot="0">
            <a:off x="887602" y="1276350"/>
            <a:ext cx="3668167"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Approaches</a:t>
            </a:r>
          </a:p>
        </p:txBody>
      </p:sp>
      <p:sp>
        <p:nvSpPr>
          <p:cNvPr name="TextBox 4" id="4"/>
          <p:cNvSpPr txBox="true"/>
          <p:nvPr/>
        </p:nvSpPr>
        <p:spPr>
          <a:xfrm rot="0">
            <a:off x="13869212" y="1276350"/>
            <a:ext cx="482836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P</a:t>
            </a:r>
            <a:r>
              <a:rPr lang="en-US" sz="5200">
                <a:solidFill>
                  <a:srgbClr val="000000"/>
                </a:solidFill>
                <a:latin typeface="Open Sans"/>
              </a:rPr>
              <a:t>erformance</a:t>
            </a:r>
          </a:p>
        </p:txBody>
      </p:sp>
      <p:sp>
        <p:nvSpPr>
          <p:cNvPr name="TextBox 5" id="5"/>
          <p:cNvSpPr txBox="true"/>
          <p:nvPr/>
        </p:nvSpPr>
        <p:spPr>
          <a:xfrm rot="0">
            <a:off x="764803" y="2251463"/>
            <a:ext cx="4735253"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“Corner Foo</a:t>
            </a:r>
            <a:r>
              <a:rPr lang="en-US" sz="3600">
                <a:solidFill>
                  <a:srgbClr val="000000"/>
                </a:solidFill>
                <a:latin typeface="Open Sans"/>
              </a:rPr>
              <a:t>d” feature</a:t>
            </a:r>
          </a:p>
        </p:txBody>
      </p:sp>
      <p:sp>
        <p:nvSpPr>
          <p:cNvPr name="TextBox 6" id="6"/>
          <p:cNvSpPr txBox="true"/>
          <p:nvPr/>
        </p:nvSpPr>
        <p:spPr>
          <a:xfrm rot="0">
            <a:off x="14379224" y="2006353"/>
            <a:ext cx="1165324"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Good</a:t>
            </a:r>
          </a:p>
        </p:txBody>
      </p:sp>
      <p:sp>
        <p:nvSpPr>
          <p:cNvPr name="TextBox 7" id="7"/>
          <p:cNvSpPr txBox="true"/>
          <p:nvPr/>
        </p:nvSpPr>
        <p:spPr>
          <a:xfrm rot="0">
            <a:off x="0" y="2068195"/>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1.</a:t>
            </a:r>
          </a:p>
        </p:txBody>
      </p:sp>
      <p:sp>
        <p:nvSpPr>
          <p:cNvPr name="TextBox 8" id="8"/>
          <p:cNvSpPr txBox="true"/>
          <p:nvPr/>
        </p:nvSpPr>
        <p:spPr>
          <a:xfrm rot="0">
            <a:off x="0" y="2769623"/>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2.</a:t>
            </a:r>
          </a:p>
        </p:txBody>
      </p:sp>
      <p:sp>
        <p:nvSpPr>
          <p:cNvPr name="TextBox 9" id="9"/>
          <p:cNvSpPr txBox="true"/>
          <p:nvPr/>
        </p:nvSpPr>
        <p:spPr>
          <a:xfrm rot="0">
            <a:off x="764803" y="2920753"/>
            <a:ext cx="3263652"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“P</a:t>
            </a:r>
            <a:r>
              <a:rPr lang="en-US" sz="3600">
                <a:solidFill>
                  <a:srgbClr val="000000"/>
                </a:solidFill>
                <a:latin typeface="Open Sans"/>
              </a:rPr>
              <a:t>ath Planning”</a:t>
            </a:r>
          </a:p>
        </p:txBody>
      </p:sp>
      <p:sp>
        <p:nvSpPr>
          <p:cNvPr name="TextBox 10" id="10"/>
          <p:cNvSpPr txBox="true"/>
          <p:nvPr/>
        </p:nvSpPr>
        <p:spPr>
          <a:xfrm rot="0">
            <a:off x="13912671" y="2798198"/>
            <a:ext cx="2880076"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Excellent</a:t>
            </a:r>
          </a:p>
        </p:txBody>
      </p:sp>
      <p:sp>
        <p:nvSpPr>
          <p:cNvPr name="TextBox 11" id="11"/>
          <p:cNvSpPr txBox="true"/>
          <p:nvPr/>
        </p:nvSpPr>
        <p:spPr>
          <a:xfrm rot="0">
            <a:off x="0" y="3561468"/>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3.</a:t>
            </a:r>
          </a:p>
        </p:txBody>
      </p:sp>
      <p:sp>
        <p:nvSpPr>
          <p:cNvPr name="TextBox 12" id="12"/>
          <p:cNvSpPr txBox="true"/>
          <p:nvPr/>
        </p:nvSpPr>
        <p:spPr>
          <a:xfrm rot="0">
            <a:off x="764803" y="3712598"/>
            <a:ext cx="4047679"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“E</a:t>
            </a:r>
            <a:r>
              <a:rPr lang="en-US" sz="3600">
                <a:solidFill>
                  <a:srgbClr val="000000"/>
                </a:solidFill>
                <a:latin typeface="Open Sans"/>
              </a:rPr>
              <a:t>at Ghost” feature</a:t>
            </a:r>
          </a:p>
        </p:txBody>
      </p:sp>
      <p:sp>
        <p:nvSpPr>
          <p:cNvPr name="TextBox 13" id="13"/>
          <p:cNvSpPr txBox="true"/>
          <p:nvPr/>
        </p:nvSpPr>
        <p:spPr>
          <a:xfrm rot="0">
            <a:off x="14475590" y="3712598"/>
            <a:ext cx="2059037"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Adequate</a:t>
            </a:r>
          </a:p>
        </p:txBody>
      </p:sp>
      <p:sp>
        <p:nvSpPr>
          <p:cNvPr name="TextBox 14" id="14"/>
          <p:cNvSpPr txBox="true"/>
          <p:nvPr/>
        </p:nvSpPr>
        <p:spPr>
          <a:xfrm rot="0">
            <a:off x="0" y="4353313"/>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4.</a:t>
            </a:r>
          </a:p>
        </p:txBody>
      </p:sp>
      <p:sp>
        <p:nvSpPr>
          <p:cNvPr name="TextBox 15" id="15"/>
          <p:cNvSpPr txBox="true"/>
          <p:nvPr/>
        </p:nvSpPr>
        <p:spPr>
          <a:xfrm rot="0">
            <a:off x="764803" y="4504443"/>
            <a:ext cx="4943475"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Time</a:t>
            </a:r>
            <a:r>
              <a:rPr lang="en-US" sz="3600">
                <a:solidFill>
                  <a:srgbClr val="000000"/>
                </a:solidFill>
                <a:latin typeface="Open Sans"/>
              </a:rPr>
              <a:t> &amp; Score Trade Off</a:t>
            </a:r>
          </a:p>
        </p:txBody>
      </p:sp>
      <p:sp>
        <p:nvSpPr>
          <p:cNvPr name="TextBox 16" id="16"/>
          <p:cNvSpPr txBox="true"/>
          <p:nvPr/>
        </p:nvSpPr>
        <p:spPr>
          <a:xfrm rot="0">
            <a:off x="14460931" y="4504443"/>
            <a:ext cx="1897856"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Excellent</a:t>
            </a:r>
          </a:p>
        </p:txBody>
      </p:sp>
      <p:sp>
        <p:nvSpPr>
          <p:cNvPr name="TextBox 17" id="17"/>
          <p:cNvSpPr txBox="true"/>
          <p:nvPr/>
        </p:nvSpPr>
        <p:spPr>
          <a:xfrm rot="0">
            <a:off x="0" y="5145158"/>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5.</a:t>
            </a:r>
          </a:p>
        </p:txBody>
      </p:sp>
      <p:sp>
        <p:nvSpPr>
          <p:cNvPr name="TextBox 18" id="18"/>
          <p:cNvSpPr txBox="true"/>
          <p:nvPr/>
        </p:nvSpPr>
        <p:spPr>
          <a:xfrm rot="0">
            <a:off x="14460931" y="5296288"/>
            <a:ext cx="1165324"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Good</a:t>
            </a:r>
          </a:p>
        </p:txBody>
      </p:sp>
      <p:sp>
        <p:nvSpPr>
          <p:cNvPr name="TextBox 19" id="19"/>
          <p:cNvSpPr txBox="true"/>
          <p:nvPr/>
        </p:nvSpPr>
        <p:spPr>
          <a:xfrm rot="0">
            <a:off x="0" y="6060828"/>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6.</a:t>
            </a:r>
          </a:p>
        </p:txBody>
      </p:sp>
      <p:sp>
        <p:nvSpPr>
          <p:cNvPr name="TextBox 20" id="20"/>
          <p:cNvSpPr txBox="true"/>
          <p:nvPr/>
        </p:nvSpPr>
        <p:spPr>
          <a:xfrm rot="0">
            <a:off x="731928" y="5345183"/>
            <a:ext cx="7647682"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Stick to the opponent</a:t>
            </a:r>
            <a:r>
              <a:rPr lang="en-US" sz="3600">
                <a:solidFill>
                  <a:srgbClr val="000000"/>
                </a:solidFill>
                <a:latin typeface="Open Sans"/>
              </a:rPr>
              <a:t> on the border</a:t>
            </a:r>
          </a:p>
        </p:txBody>
      </p:sp>
      <p:sp>
        <p:nvSpPr>
          <p:cNvPr name="TextBox 21" id="21"/>
          <p:cNvSpPr txBox="true"/>
          <p:nvPr/>
        </p:nvSpPr>
        <p:spPr>
          <a:xfrm rot="0">
            <a:off x="14475590" y="6211958"/>
            <a:ext cx="1897856"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Excellent</a:t>
            </a:r>
          </a:p>
        </p:txBody>
      </p:sp>
      <p:sp>
        <p:nvSpPr>
          <p:cNvPr name="TextBox 22" id="22"/>
          <p:cNvSpPr txBox="true"/>
          <p:nvPr/>
        </p:nvSpPr>
        <p:spPr>
          <a:xfrm rot="0">
            <a:off x="0" y="7595623"/>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7.</a:t>
            </a:r>
          </a:p>
        </p:txBody>
      </p:sp>
      <p:sp>
        <p:nvSpPr>
          <p:cNvPr name="TextBox 23" id="23"/>
          <p:cNvSpPr txBox="true"/>
          <p:nvPr/>
        </p:nvSpPr>
        <p:spPr>
          <a:xfrm rot="0">
            <a:off x="731928" y="6175128"/>
            <a:ext cx="8412072"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Keep</a:t>
            </a:r>
            <a:r>
              <a:rPr lang="en-US" sz="3600">
                <a:solidFill>
                  <a:srgbClr val="000000"/>
                </a:solidFill>
                <a:latin typeface="Open Sans"/>
              </a:rPr>
              <a:t> following the the invader when I'm scared until the dist is 1</a:t>
            </a:r>
          </a:p>
        </p:txBody>
      </p:sp>
      <p:sp>
        <p:nvSpPr>
          <p:cNvPr name="TextBox 24" id="24"/>
          <p:cNvSpPr txBox="true"/>
          <p:nvPr/>
        </p:nvSpPr>
        <p:spPr>
          <a:xfrm rot="0">
            <a:off x="14556181" y="7869308"/>
            <a:ext cx="1897856" cy="613410"/>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Excellent</a:t>
            </a:r>
          </a:p>
        </p:txBody>
      </p:sp>
      <p:sp>
        <p:nvSpPr>
          <p:cNvPr name="TextBox 25" id="25"/>
          <p:cNvSpPr txBox="true"/>
          <p:nvPr/>
        </p:nvSpPr>
        <p:spPr>
          <a:xfrm rot="0">
            <a:off x="731928" y="7751833"/>
            <a:ext cx="8096869"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Locate</a:t>
            </a:r>
            <a:r>
              <a:rPr lang="en-US" sz="3600">
                <a:solidFill>
                  <a:srgbClr val="000000"/>
                </a:solidFill>
                <a:latin typeface="Open Sans"/>
              </a:rPr>
              <a:t> the position where the pacdots disapearred</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5149939" y="-161925"/>
            <a:ext cx="6286500"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Discussion</a:t>
            </a:r>
          </a:p>
        </p:txBody>
      </p:sp>
      <p:sp>
        <p:nvSpPr>
          <p:cNvPr name="TextBox 3" id="3"/>
          <p:cNvSpPr txBox="true"/>
          <p:nvPr/>
        </p:nvSpPr>
        <p:spPr>
          <a:xfrm rot="0">
            <a:off x="177889" y="1690174"/>
            <a:ext cx="17081411"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My Pac-man agent has as main objective eating all the pills. It accomplishes this objective by using Minmax</a:t>
            </a:r>
            <a:r>
              <a:rPr lang="en-US" sz="3600">
                <a:solidFill>
                  <a:srgbClr val="000000"/>
                </a:solidFill>
                <a:latin typeface="Open Sans"/>
              </a:rPr>
              <a:t> to find the safest path (no ghosts intersections).</a:t>
            </a:r>
          </a:p>
        </p:txBody>
      </p:sp>
      <p:sp>
        <p:nvSpPr>
          <p:cNvPr name="TextBox 4" id="4"/>
          <p:cNvSpPr txBox="true"/>
          <p:nvPr/>
        </p:nvSpPr>
        <p:spPr>
          <a:xfrm rot="0">
            <a:off x="88945" y="3338731"/>
            <a:ext cx="17259300" cy="38042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My team agents have two main behaviors: chasing an</a:t>
            </a:r>
            <a:r>
              <a:rPr lang="en-US" sz="3600">
                <a:solidFill>
                  <a:srgbClr val="000000"/>
                </a:solidFill>
                <a:latin typeface="Open Sans"/>
              </a:rPr>
              <a:t>d cornering. One ghosts are in charge of chasing Pac-Man using Path and Manhattan Distance. The other two ghosts go to the two closest future intersection of Pac-Man according to Pac-Man's current direction. Unfortunately this team did not show a dramatic improvement when playing against my Pac-Man agent, but playing by myself I can feel more pressure from the ghosts.</a:t>
            </a:r>
          </a:p>
        </p:txBody>
      </p:sp>
      <p:sp>
        <p:nvSpPr>
          <p:cNvPr name="TextBox 5" id="5"/>
          <p:cNvSpPr txBox="true"/>
          <p:nvPr/>
        </p:nvSpPr>
        <p:spPr>
          <a:xfrm rot="0">
            <a:off x="88945" y="7588346"/>
            <a:ext cx="17170355" cy="2527935"/>
          </a:xfrm>
          <a:prstGeom prst="rect">
            <a:avLst/>
          </a:prstGeom>
        </p:spPr>
        <p:txBody>
          <a:bodyPr anchor="t" rtlCol="false" tIns="0" lIns="0" bIns="0" rIns="0">
            <a:spAutoFit/>
          </a:bodyPr>
          <a:lstStyle/>
          <a:p>
            <a:pPr>
              <a:lnSpc>
                <a:spcPts val="5040"/>
              </a:lnSpc>
            </a:pPr>
            <a:r>
              <a:rPr lang="en-US" sz="3600">
                <a:solidFill>
                  <a:srgbClr val="000000"/>
                </a:solidFill>
                <a:latin typeface="Open Sans"/>
              </a:rPr>
              <a:t>This project provi</a:t>
            </a:r>
            <a:r>
              <a:rPr lang="en-US" sz="3600">
                <a:solidFill>
                  <a:srgbClr val="000000"/>
                </a:solidFill>
                <a:latin typeface="Open Sans"/>
              </a:rPr>
              <a:t>ded us with experience in Search (A*), Minimax, Markov chain and Bayes Net. And we are able to experience how A* can be used in pathfinding and also evasion. And Markov chain experianced us to finding probability of next position of invader.</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4504932" y="-161925"/>
            <a:ext cx="7857679"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Practical use </a:t>
            </a:r>
          </a:p>
        </p:txBody>
      </p:sp>
      <p:sp>
        <p:nvSpPr>
          <p:cNvPr name="TextBox 3" id="3"/>
          <p:cNvSpPr txBox="true"/>
          <p:nvPr/>
        </p:nvSpPr>
        <p:spPr>
          <a:xfrm rot="0">
            <a:off x="800100" y="1598863"/>
            <a:ext cx="17487900" cy="1659255"/>
          </a:xfrm>
          <a:prstGeom prst="rect">
            <a:avLst/>
          </a:prstGeom>
        </p:spPr>
        <p:txBody>
          <a:bodyPr anchor="t" rtlCol="false" tIns="0" lIns="0" bIns="0" rIns="0">
            <a:spAutoFit/>
          </a:bodyPr>
          <a:lstStyle/>
          <a:p>
            <a:pPr>
              <a:lnSpc>
                <a:spcPts val="6719"/>
              </a:lnSpc>
            </a:pPr>
            <a:r>
              <a:rPr lang="en-US" sz="4800">
                <a:solidFill>
                  <a:srgbClr val="000000"/>
                </a:solidFill>
                <a:latin typeface="Open Sans"/>
              </a:rPr>
              <a:t>Use</a:t>
            </a:r>
            <a:r>
              <a:rPr lang="en-US" sz="4800">
                <a:solidFill>
                  <a:srgbClr val="000000"/>
                </a:solidFill>
                <a:latin typeface="Open Sans"/>
              </a:rPr>
              <a:t> virtual assistant programs to provide real-time support to users</a:t>
            </a:r>
          </a:p>
        </p:txBody>
      </p:sp>
      <p:sp>
        <p:nvSpPr>
          <p:cNvPr name="TextBox 4" id="4"/>
          <p:cNvSpPr txBox="true"/>
          <p:nvPr/>
        </p:nvSpPr>
        <p:spPr>
          <a:xfrm rot="0">
            <a:off x="0" y="1579813"/>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1.</a:t>
            </a:r>
          </a:p>
        </p:txBody>
      </p:sp>
      <p:sp>
        <p:nvSpPr>
          <p:cNvPr name="TextBox 5" id="5"/>
          <p:cNvSpPr txBox="true"/>
          <p:nvPr/>
        </p:nvSpPr>
        <p:spPr>
          <a:xfrm rot="0">
            <a:off x="0" y="3324620"/>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2.</a:t>
            </a:r>
          </a:p>
        </p:txBody>
      </p:sp>
      <p:sp>
        <p:nvSpPr>
          <p:cNvPr name="TextBox 6" id="6"/>
          <p:cNvSpPr txBox="true"/>
          <p:nvPr/>
        </p:nvSpPr>
        <p:spPr>
          <a:xfrm rot="0">
            <a:off x="848225" y="3362720"/>
            <a:ext cx="16230600" cy="1659255"/>
          </a:xfrm>
          <a:prstGeom prst="rect">
            <a:avLst/>
          </a:prstGeom>
        </p:spPr>
        <p:txBody>
          <a:bodyPr anchor="t" rtlCol="false" tIns="0" lIns="0" bIns="0" rIns="0">
            <a:spAutoFit/>
          </a:bodyPr>
          <a:lstStyle/>
          <a:p>
            <a:pPr>
              <a:lnSpc>
                <a:spcPts val="6719"/>
              </a:lnSpc>
            </a:pPr>
            <a:r>
              <a:rPr lang="en-US" sz="4800">
                <a:solidFill>
                  <a:srgbClr val="000000"/>
                </a:solidFill>
                <a:latin typeface="Open Sans"/>
              </a:rPr>
              <a:t>Effectively</a:t>
            </a:r>
            <a:r>
              <a:rPr lang="en-US" sz="4800">
                <a:solidFill>
                  <a:srgbClr val="000000"/>
                </a:solidFill>
                <a:latin typeface="Open Sans"/>
              </a:rPr>
              <a:t> track user behaviour and automate many routine marketing tasks.</a:t>
            </a:r>
          </a:p>
        </p:txBody>
      </p:sp>
      <p:sp>
        <p:nvSpPr>
          <p:cNvPr name="TextBox 7" id="7"/>
          <p:cNvSpPr txBox="true"/>
          <p:nvPr/>
        </p:nvSpPr>
        <p:spPr>
          <a:xfrm rot="0">
            <a:off x="0" y="5318224"/>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3.</a:t>
            </a:r>
          </a:p>
        </p:txBody>
      </p:sp>
      <p:sp>
        <p:nvSpPr>
          <p:cNvPr name="TextBox 8" id="8"/>
          <p:cNvSpPr txBox="true"/>
          <p:nvPr/>
        </p:nvSpPr>
        <p:spPr>
          <a:xfrm rot="0">
            <a:off x="0" y="8024594"/>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4.</a:t>
            </a:r>
          </a:p>
        </p:txBody>
      </p:sp>
      <p:sp>
        <p:nvSpPr>
          <p:cNvPr name="TextBox 9" id="9"/>
          <p:cNvSpPr txBox="true"/>
          <p:nvPr/>
        </p:nvSpPr>
        <p:spPr>
          <a:xfrm rot="0">
            <a:off x="848225" y="8071802"/>
            <a:ext cx="17259300" cy="1659255"/>
          </a:xfrm>
          <a:prstGeom prst="rect">
            <a:avLst/>
          </a:prstGeom>
        </p:spPr>
        <p:txBody>
          <a:bodyPr anchor="t" rtlCol="false" tIns="0" lIns="0" bIns="0" rIns="0">
            <a:spAutoFit/>
          </a:bodyPr>
          <a:lstStyle/>
          <a:p>
            <a:pPr>
              <a:lnSpc>
                <a:spcPts val="6719"/>
              </a:lnSpc>
            </a:pPr>
            <a:r>
              <a:rPr lang="en-US" sz="4800">
                <a:solidFill>
                  <a:srgbClr val="000000"/>
                </a:solidFill>
                <a:latin typeface="Open Sans"/>
              </a:rPr>
              <a:t>Use </a:t>
            </a:r>
            <a:r>
              <a:rPr lang="en-US" sz="4800">
                <a:solidFill>
                  <a:srgbClr val="000000"/>
                </a:solidFill>
                <a:latin typeface="Open Sans"/>
              </a:rPr>
              <a:t>AI applications to determine when you might reach performance goals, such as response time to help desk calls.</a:t>
            </a:r>
          </a:p>
        </p:txBody>
      </p:sp>
      <p:sp>
        <p:nvSpPr>
          <p:cNvPr name="TextBox 10" id="10"/>
          <p:cNvSpPr txBox="true"/>
          <p:nvPr/>
        </p:nvSpPr>
        <p:spPr>
          <a:xfrm rot="0">
            <a:off x="848225" y="5328602"/>
            <a:ext cx="17259300" cy="2506980"/>
          </a:xfrm>
          <a:prstGeom prst="rect">
            <a:avLst/>
          </a:prstGeom>
        </p:spPr>
        <p:txBody>
          <a:bodyPr anchor="t" rtlCol="false" tIns="0" lIns="0" bIns="0" rIns="0">
            <a:spAutoFit/>
          </a:bodyPr>
          <a:lstStyle/>
          <a:p>
            <a:pPr>
              <a:lnSpc>
                <a:spcPts val="6719"/>
              </a:lnSpc>
            </a:pPr>
            <a:r>
              <a:rPr lang="en-US" sz="4800">
                <a:solidFill>
                  <a:srgbClr val="000000"/>
                </a:solidFill>
                <a:latin typeface="Open Sans"/>
              </a:rPr>
              <a:t>AI can help you interpret and mine your data more efficiently than ever before and provide meaningful insight into your assets, your brand, staff or customers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blipFill>
          <a:blip r:embed="rId2"/>
          <a:srcRect l="0" t="7865" r="0" b="7865"/>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3439060" y="180975"/>
            <a:ext cx="9450437" cy="1533525"/>
          </a:xfrm>
          <a:prstGeom prst="rect">
            <a:avLst/>
          </a:prstGeom>
        </p:spPr>
        <p:txBody>
          <a:bodyPr anchor="t" rtlCol="false" tIns="0" lIns="0" bIns="0" rIns="0">
            <a:spAutoFit/>
          </a:bodyPr>
          <a:lstStyle/>
          <a:p>
            <a:pPr algn="ctr">
              <a:lnSpc>
                <a:spcPts val="12599"/>
              </a:lnSpc>
            </a:pPr>
            <a:r>
              <a:rPr lang="en-US" sz="9000">
                <a:solidFill>
                  <a:srgbClr val="FFFFFF"/>
                </a:solidFill>
                <a:latin typeface="Open Sans Extra Bold"/>
              </a:rPr>
              <a:t>Group Members</a:t>
            </a:r>
          </a:p>
        </p:txBody>
      </p:sp>
      <p:pic>
        <p:nvPicPr>
          <p:cNvPr name="Picture 3" id="3"/>
          <p:cNvPicPr>
            <a:picLocks noChangeAspect="true"/>
          </p:cNvPicPr>
          <p:nvPr/>
        </p:nvPicPr>
        <p:blipFill>
          <a:blip r:embed="rId3"/>
          <a:srcRect l="466" t="238" r="0" b="2255"/>
          <a:stretch>
            <a:fillRect/>
          </a:stretch>
        </p:blipFill>
        <p:spPr>
          <a:xfrm flipH="false" flipV="false" rot="0">
            <a:off x="5385606" y="1714500"/>
            <a:ext cx="6691758" cy="8572500"/>
          </a:xfrm>
          <a:prstGeom prst="rect">
            <a:avLst/>
          </a:prstGeom>
        </p:spPr>
      </p:pic>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4052676" y="-161925"/>
            <a:ext cx="10264676"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 Time Distributon</a:t>
            </a:r>
          </a:p>
        </p:txBody>
      </p:sp>
      <p:grpSp>
        <p:nvGrpSpPr>
          <p:cNvPr name="Group 3" id="3"/>
          <p:cNvGrpSpPr/>
          <p:nvPr/>
        </p:nvGrpSpPr>
        <p:grpSpPr>
          <a:xfrm rot="0">
            <a:off x="2684729" y="4752388"/>
            <a:ext cx="2676314" cy="1734697"/>
            <a:chOff x="0" y="0"/>
            <a:chExt cx="7620000" cy="4939030"/>
          </a:xfrm>
        </p:grpSpPr>
        <p:sp>
          <p:nvSpPr>
            <p:cNvPr name="Freeform 4" id="4"/>
            <p:cNvSpPr/>
            <p:nvPr/>
          </p:nvSpPr>
          <p:spPr>
            <a:xfrm>
              <a:off x="-1270" y="-2540"/>
              <a:ext cx="7623809" cy="4941570"/>
            </a:xfrm>
            <a:custGeom>
              <a:avLst/>
              <a:gdLst/>
              <a:ahLst/>
              <a:cxnLst/>
              <a:rect r="r" b="b" t="t" l="l"/>
              <a:pathLst>
                <a:path h="4941570" w="7623809">
                  <a:moveTo>
                    <a:pt x="3810" y="0"/>
                  </a:moveTo>
                  <a:lnTo>
                    <a:pt x="0" y="4051300"/>
                  </a:lnTo>
                  <a:lnTo>
                    <a:pt x="0" y="4409440"/>
                  </a:lnTo>
                  <a:lnTo>
                    <a:pt x="3591560" y="4411980"/>
                  </a:lnTo>
                  <a:lnTo>
                    <a:pt x="3810000" y="4941570"/>
                  </a:lnTo>
                  <a:lnTo>
                    <a:pt x="4028440" y="4411980"/>
                  </a:lnTo>
                  <a:lnTo>
                    <a:pt x="7620000" y="4414520"/>
                  </a:lnTo>
                  <a:lnTo>
                    <a:pt x="7620000" y="4056380"/>
                  </a:lnTo>
                  <a:lnTo>
                    <a:pt x="7623809" y="5080"/>
                  </a:lnTo>
                  <a:lnTo>
                    <a:pt x="3810" y="0"/>
                  </a:lnTo>
                  <a:close/>
                </a:path>
              </a:pathLst>
            </a:custGeom>
            <a:solidFill>
              <a:srgbClr val="00C2CB"/>
            </a:solidFill>
          </p:spPr>
        </p:sp>
      </p:grpSp>
      <p:grpSp>
        <p:nvGrpSpPr>
          <p:cNvPr name="Group 5" id="5"/>
          <p:cNvGrpSpPr/>
          <p:nvPr/>
        </p:nvGrpSpPr>
        <p:grpSpPr>
          <a:xfrm rot="-10800000">
            <a:off x="5361043" y="4552376"/>
            <a:ext cx="2676314" cy="1734697"/>
            <a:chOff x="0" y="0"/>
            <a:chExt cx="7620000" cy="4939030"/>
          </a:xfrm>
        </p:grpSpPr>
        <p:sp>
          <p:nvSpPr>
            <p:cNvPr name="Freeform 6" id="6"/>
            <p:cNvSpPr/>
            <p:nvPr/>
          </p:nvSpPr>
          <p:spPr>
            <a:xfrm>
              <a:off x="-1270" y="-2540"/>
              <a:ext cx="7623809" cy="4941570"/>
            </a:xfrm>
            <a:custGeom>
              <a:avLst/>
              <a:gdLst/>
              <a:ahLst/>
              <a:cxnLst/>
              <a:rect r="r" b="b" t="t" l="l"/>
              <a:pathLst>
                <a:path h="4941570" w="7623809">
                  <a:moveTo>
                    <a:pt x="3810" y="0"/>
                  </a:moveTo>
                  <a:lnTo>
                    <a:pt x="0" y="4051300"/>
                  </a:lnTo>
                  <a:lnTo>
                    <a:pt x="0" y="4409440"/>
                  </a:lnTo>
                  <a:lnTo>
                    <a:pt x="3591560" y="4411980"/>
                  </a:lnTo>
                  <a:lnTo>
                    <a:pt x="3810000" y="4941570"/>
                  </a:lnTo>
                  <a:lnTo>
                    <a:pt x="4028440" y="4411980"/>
                  </a:lnTo>
                  <a:lnTo>
                    <a:pt x="7620000" y="4414520"/>
                  </a:lnTo>
                  <a:lnTo>
                    <a:pt x="7620000" y="4056380"/>
                  </a:lnTo>
                  <a:lnTo>
                    <a:pt x="7623809" y="5080"/>
                  </a:lnTo>
                  <a:lnTo>
                    <a:pt x="3810" y="0"/>
                  </a:lnTo>
                  <a:close/>
                </a:path>
              </a:pathLst>
            </a:custGeom>
            <a:solidFill>
              <a:srgbClr val="8C52FF"/>
            </a:solidFill>
          </p:spPr>
        </p:sp>
      </p:grpSp>
      <p:grpSp>
        <p:nvGrpSpPr>
          <p:cNvPr name="Group 7" id="7"/>
          <p:cNvGrpSpPr/>
          <p:nvPr/>
        </p:nvGrpSpPr>
        <p:grpSpPr>
          <a:xfrm rot="0">
            <a:off x="8037357" y="4752388"/>
            <a:ext cx="2676314" cy="1734697"/>
            <a:chOff x="0" y="0"/>
            <a:chExt cx="7620000" cy="4939030"/>
          </a:xfrm>
        </p:grpSpPr>
        <p:sp>
          <p:nvSpPr>
            <p:cNvPr name="Freeform 8" id="8"/>
            <p:cNvSpPr/>
            <p:nvPr/>
          </p:nvSpPr>
          <p:spPr>
            <a:xfrm>
              <a:off x="-1270" y="-2540"/>
              <a:ext cx="7623809" cy="4941570"/>
            </a:xfrm>
            <a:custGeom>
              <a:avLst/>
              <a:gdLst/>
              <a:ahLst/>
              <a:cxnLst/>
              <a:rect r="r" b="b" t="t" l="l"/>
              <a:pathLst>
                <a:path h="4941570" w="7623809">
                  <a:moveTo>
                    <a:pt x="3810" y="0"/>
                  </a:moveTo>
                  <a:lnTo>
                    <a:pt x="0" y="4051300"/>
                  </a:lnTo>
                  <a:lnTo>
                    <a:pt x="0" y="4409440"/>
                  </a:lnTo>
                  <a:lnTo>
                    <a:pt x="3591560" y="4411980"/>
                  </a:lnTo>
                  <a:lnTo>
                    <a:pt x="3810000" y="4941570"/>
                  </a:lnTo>
                  <a:lnTo>
                    <a:pt x="4028440" y="4411980"/>
                  </a:lnTo>
                  <a:lnTo>
                    <a:pt x="7620000" y="4414520"/>
                  </a:lnTo>
                  <a:lnTo>
                    <a:pt x="7620000" y="4056380"/>
                  </a:lnTo>
                  <a:lnTo>
                    <a:pt x="7623809" y="5080"/>
                  </a:lnTo>
                  <a:lnTo>
                    <a:pt x="3810" y="0"/>
                  </a:lnTo>
                  <a:close/>
                </a:path>
              </a:pathLst>
            </a:custGeom>
            <a:solidFill>
              <a:srgbClr val="FF66C4"/>
            </a:solidFill>
          </p:spPr>
        </p:sp>
      </p:grpSp>
      <p:grpSp>
        <p:nvGrpSpPr>
          <p:cNvPr name="Group 9" id="9"/>
          <p:cNvGrpSpPr/>
          <p:nvPr/>
        </p:nvGrpSpPr>
        <p:grpSpPr>
          <a:xfrm rot="-10800000">
            <a:off x="10713671" y="4571413"/>
            <a:ext cx="2676314" cy="1734697"/>
            <a:chOff x="0" y="0"/>
            <a:chExt cx="7620000" cy="4939030"/>
          </a:xfrm>
        </p:grpSpPr>
        <p:sp>
          <p:nvSpPr>
            <p:cNvPr name="Freeform 10" id="10"/>
            <p:cNvSpPr/>
            <p:nvPr/>
          </p:nvSpPr>
          <p:spPr>
            <a:xfrm>
              <a:off x="-1270" y="-2540"/>
              <a:ext cx="7623809" cy="4941570"/>
            </a:xfrm>
            <a:custGeom>
              <a:avLst/>
              <a:gdLst/>
              <a:ahLst/>
              <a:cxnLst/>
              <a:rect r="r" b="b" t="t" l="l"/>
              <a:pathLst>
                <a:path h="4941570" w="7623809">
                  <a:moveTo>
                    <a:pt x="3810" y="0"/>
                  </a:moveTo>
                  <a:lnTo>
                    <a:pt x="0" y="4051300"/>
                  </a:lnTo>
                  <a:lnTo>
                    <a:pt x="0" y="4409440"/>
                  </a:lnTo>
                  <a:lnTo>
                    <a:pt x="3591560" y="4411980"/>
                  </a:lnTo>
                  <a:lnTo>
                    <a:pt x="3810000" y="4941570"/>
                  </a:lnTo>
                  <a:lnTo>
                    <a:pt x="4028440" y="4411980"/>
                  </a:lnTo>
                  <a:lnTo>
                    <a:pt x="7620000" y="4414520"/>
                  </a:lnTo>
                  <a:lnTo>
                    <a:pt x="7620000" y="4056380"/>
                  </a:lnTo>
                  <a:lnTo>
                    <a:pt x="7623809" y="5080"/>
                  </a:lnTo>
                  <a:lnTo>
                    <a:pt x="3810" y="0"/>
                  </a:lnTo>
                  <a:close/>
                </a:path>
              </a:pathLst>
            </a:custGeom>
            <a:solidFill>
              <a:srgbClr val="FF5757"/>
            </a:solidFill>
          </p:spPr>
        </p:sp>
      </p:grpSp>
      <p:grpSp>
        <p:nvGrpSpPr>
          <p:cNvPr name="Group 11" id="11"/>
          <p:cNvGrpSpPr/>
          <p:nvPr/>
        </p:nvGrpSpPr>
        <p:grpSpPr>
          <a:xfrm rot="0">
            <a:off x="13389985" y="4752388"/>
            <a:ext cx="2676314" cy="1734697"/>
            <a:chOff x="0" y="0"/>
            <a:chExt cx="7620000" cy="4939030"/>
          </a:xfrm>
        </p:grpSpPr>
        <p:sp>
          <p:nvSpPr>
            <p:cNvPr name="Freeform 12" id="12"/>
            <p:cNvSpPr/>
            <p:nvPr/>
          </p:nvSpPr>
          <p:spPr>
            <a:xfrm>
              <a:off x="-1270" y="-2540"/>
              <a:ext cx="7623809" cy="4941570"/>
            </a:xfrm>
            <a:custGeom>
              <a:avLst/>
              <a:gdLst/>
              <a:ahLst/>
              <a:cxnLst/>
              <a:rect r="r" b="b" t="t" l="l"/>
              <a:pathLst>
                <a:path h="4941570" w="7623809">
                  <a:moveTo>
                    <a:pt x="3810" y="0"/>
                  </a:moveTo>
                  <a:lnTo>
                    <a:pt x="0" y="4051300"/>
                  </a:lnTo>
                  <a:lnTo>
                    <a:pt x="0" y="4409440"/>
                  </a:lnTo>
                  <a:lnTo>
                    <a:pt x="3591560" y="4411980"/>
                  </a:lnTo>
                  <a:lnTo>
                    <a:pt x="3810000" y="4941570"/>
                  </a:lnTo>
                  <a:lnTo>
                    <a:pt x="4028440" y="4411980"/>
                  </a:lnTo>
                  <a:lnTo>
                    <a:pt x="7620000" y="4414520"/>
                  </a:lnTo>
                  <a:lnTo>
                    <a:pt x="7620000" y="4056380"/>
                  </a:lnTo>
                  <a:lnTo>
                    <a:pt x="7623809" y="5080"/>
                  </a:lnTo>
                  <a:lnTo>
                    <a:pt x="3810" y="0"/>
                  </a:lnTo>
                  <a:close/>
                </a:path>
              </a:pathLst>
            </a:custGeom>
            <a:solidFill>
              <a:srgbClr val="7ED957"/>
            </a:solidFill>
          </p:spPr>
        </p:sp>
      </p:grpSp>
      <p:sp>
        <p:nvSpPr>
          <p:cNvPr name="TextBox 13" id="13"/>
          <p:cNvSpPr txBox="true"/>
          <p:nvPr/>
        </p:nvSpPr>
        <p:spPr>
          <a:xfrm rot="0">
            <a:off x="5361043" y="4653915"/>
            <a:ext cx="2676314" cy="1455420"/>
          </a:xfrm>
          <a:prstGeom prst="rect">
            <a:avLst/>
          </a:prstGeom>
        </p:spPr>
        <p:txBody>
          <a:bodyPr anchor="t" rtlCol="false" tIns="0" lIns="0" bIns="0" rIns="0">
            <a:spAutoFit/>
          </a:bodyPr>
          <a:lstStyle/>
          <a:p>
            <a:pPr algn="ctr">
              <a:lnSpc>
                <a:spcPts val="5880"/>
              </a:lnSpc>
            </a:pPr>
            <a:r>
              <a:rPr lang="en-US" sz="4200">
                <a:solidFill>
                  <a:srgbClr val="FFFFFF"/>
                </a:solidFill>
                <a:latin typeface="Open Sans"/>
              </a:rPr>
              <a:t>3 June 2020</a:t>
            </a:r>
          </a:p>
        </p:txBody>
      </p:sp>
      <p:sp>
        <p:nvSpPr>
          <p:cNvPr name="TextBox 14" id="14"/>
          <p:cNvSpPr txBox="true"/>
          <p:nvPr/>
        </p:nvSpPr>
        <p:spPr>
          <a:xfrm rot="0">
            <a:off x="8037357" y="4653915"/>
            <a:ext cx="2676314" cy="1455420"/>
          </a:xfrm>
          <a:prstGeom prst="rect">
            <a:avLst/>
          </a:prstGeom>
        </p:spPr>
        <p:txBody>
          <a:bodyPr anchor="t" rtlCol="false" tIns="0" lIns="0" bIns="0" rIns="0">
            <a:spAutoFit/>
          </a:bodyPr>
          <a:lstStyle/>
          <a:p>
            <a:pPr algn="ctr">
              <a:lnSpc>
                <a:spcPts val="5880"/>
              </a:lnSpc>
            </a:pPr>
            <a:r>
              <a:rPr lang="en-US" sz="4200">
                <a:solidFill>
                  <a:srgbClr val="FFFFFF"/>
                </a:solidFill>
                <a:latin typeface="Open Sans"/>
              </a:rPr>
              <a:t>7 June 2020</a:t>
            </a:r>
          </a:p>
        </p:txBody>
      </p:sp>
      <p:sp>
        <p:nvSpPr>
          <p:cNvPr name="TextBox 15" id="15"/>
          <p:cNvSpPr txBox="true"/>
          <p:nvPr/>
        </p:nvSpPr>
        <p:spPr>
          <a:xfrm rot="0">
            <a:off x="10713671" y="4672952"/>
            <a:ext cx="2676314" cy="1455420"/>
          </a:xfrm>
          <a:prstGeom prst="rect">
            <a:avLst/>
          </a:prstGeom>
        </p:spPr>
        <p:txBody>
          <a:bodyPr anchor="t" rtlCol="false" tIns="0" lIns="0" bIns="0" rIns="0">
            <a:spAutoFit/>
          </a:bodyPr>
          <a:lstStyle/>
          <a:p>
            <a:pPr algn="ctr">
              <a:lnSpc>
                <a:spcPts val="5880"/>
              </a:lnSpc>
            </a:pPr>
            <a:r>
              <a:rPr lang="en-US" sz="4200">
                <a:solidFill>
                  <a:srgbClr val="FFFFFF"/>
                </a:solidFill>
                <a:latin typeface="Open Sans"/>
              </a:rPr>
              <a:t>10 June 2020</a:t>
            </a:r>
          </a:p>
        </p:txBody>
      </p:sp>
      <p:sp>
        <p:nvSpPr>
          <p:cNvPr name="TextBox 16" id="16"/>
          <p:cNvSpPr txBox="true"/>
          <p:nvPr/>
        </p:nvSpPr>
        <p:spPr>
          <a:xfrm rot="0">
            <a:off x="13389985" y="4672952"/>
            <a:ext cx="2676314" cy="1455420"/>
          </a:xfrm>
          <a:prstGeom prst="rect">
            <a:avLst/>
          </a:prstGeom>
        </p:spPr>
        <p:txBody>
          <a:bodyPr anchor="t" rtlCol="false" tIns="0" lIns="0" bIns="0" rIns="0">
            <a:spAutoFit/>
          </a:bodyPr>
          <a:lstStyle/>
          <a:p>
            <a:pPr algn="ctr">
              <a:lnSpc>
                <a:spcPts val="5880"/>
              </a:lnSpc>
            </a:pPr>
            <a:r>
              <a:rPr lang="en-US" sz="4200">
                <a:solidFill>
                  <a:srgbClr val="FFFFFF"/>
                </a:solidFill>
                <a:latin typeface="Open Sans"/>
              </a:rPr>
              <a:t>14 June 2020</a:t>
            </a:r>
          </a:p>
        </p:txBody>
      </p:sp>
      <p:grpSp>
        <p:nvGrpSpPr>
          <p:cNvPr name="Group 17" id="17"/>
          <p:cNvGrpSpPr/>
          <p:nvPr/>
        </p:nvGrpSpPr>
        <p:grpSpPr>
          <a:xfrm rot="0">
            <a:off x="190500" y="4730115"/>
            <a:ext cx="2494229" cy="1556959"/>
            <a:chOff x="0" y="0"/>
            <a:chExt cx="2067654" cy="1290680"/>
          </a:xfrm>
        </p:grpSpPr>
        <p:sp>
          <p:nvSpPr>
            <p:cNvPr name="Freeform 18" id="18"/>
            <p:cNvSpPr/>
            <p:nvPr/>
          </p:nvSpPr>
          <p:spPr>
            <a:xfrm>
              <a:off x="0" y="0"/>
              <a:ext cx="2067654" cy="1290680"/>
            </a:xfrm>
            <a:custGeom>
              <a:avLst/>
              <a:gdLst/>
              <a:ahLst/>
              <a:cxnLst/>
              <a:rect r="r" b="b" t="t" l="l"/>
              <a:pathLst>
                <a:path h="1290680" w="2067654">
                  <a:moveTo>
                    <a:pt x="0" y="0"/>
                  </a:moveTo>
                  <a:lnTo>
                    <a:pt x="2067654" y="0"/>
                  </a:lnTo>
                  <a:lnTo>
                    <a:pt x="2067654" y="1290680"/>
                  </a:lnTo>
                  <a:lnTo>
                    <a:pt x="0" y="1290680"/>
                  </a:lnTo>
                  <a:close/>
                </a:path>
              </a:pathLst>
            </a:custGeom>
            <a:solidFill>
              <a:srgbClr val="03989E"/>
            </a:solidFill>
          </p:spPr>
        </p:sp>
      </p:grpSp>
      <p:sp>
        <p:nvSpPr>
          <p:cNvPr name="TextBox 19" id="19"/>
          <p:cNvSpPr txBox="true"/>
          <p:nvPr/>
        </p:nvSpPr>
        <p:spPr>
          <a:xfrm rot="0">
            <a:off x="472392" y="4695238"/>
            <a:ext cx="2212337" cy="1455420"/>
          </a:xfrm>
          <a:prstGeom prst="rect">
            <a:avLst/>
          </a:prstGeom>
        </p:spPr>
        <p:txBody>
          <a:bodyPr anchor="t" rtlCol="false" tIns="0" lIns="0" bIns="0" rIns="0">
            <a:spAutoFit/>
          </a:bodyPr>
          <a:lstStyle/>
          <a:p>
            <a:pPr algn="ctr">
              <a:lnSpc>
                <a:spcPts val="5880"/>
              </a:lnSpc>
            </a:pPr>
            <a:r>
              <a:rPr lang="en-US" sz="4200">
                <a:solidFill>
                  <a:srgbClr val="FFFFFF"/>
                </a:solidFill>
                <a:latin typeface="Open Sans"/>
              </a:rPr>
              <a:t>28 May 2020</a:t>
            </a:r>
          </a:p>
        </p:txBody>
      </p:sp>
      <p:sp>
        <p:nvSpPr>
          <p:cNvPr name="TextBox 20" id="20"/>
          <p:cNvSpPr txBox="true"/>
          <p:nvPr/>
        </p:nvSpPr>
        <p:spPr>
          <a:xfrm rot="0">
            <a:off x="2684729" y="4676188"/>
            <a:ext cx="2357875" cy="1455420"/>
          </a:xfrm>
          <a:prstGeom prst="rect">
            <a:avLst/>
          </a:prstGeom>
        </p:spPr>
        <p:txBody>
          <a:bodyPr anchor="t" rtlCol="false" tIns="0" lIns="0" bIns="0" rIns="0">
            <a:spAutoFit/>
          </a:bodyPr>
          <a:lstStyle/>
          <a:p>
            <a:pPr algn="ctr">
              <a:lnSpc>
                <a:spcPts val="5880"/>
              </a:lnSpc>
            </a:pPr>
            <a:r>
              <a:rPr lang="en-US" sz="4200">
                <a:solidFill>
                  <a:srgbClr val="FFFEE6"/>
                </a:solidFill>
                <a:latin typeface="Open Sans"/>
              </a:rPr>
              <a:t>30 May 2020</a:t>
            </a:r>
          </a:p>
        </p:txBody>
      </p:sp>
      <p:sp>
        <p:nvSpPr>
          <p:cNvPr name="TextBox 21" id="21"/>
          <p:cNvSpPr txBox="true"/>
          <p:nvPr/>
        </p:nvSpPr>
        <p:spPr>
          <a:xfrm rot="0">
            <a:off x="2684729" y="6448986"/>
            <a:ext cx="2676314" cy="1234440"/>
          </a:xfrm>
          <a:prstGeom prst="rect">
            <a:avLst/>
          </a:prstGeom>
        </p:spPr>
        <p:txBody>
          <a:bodyPr anchor="t" rtlCol="false" tIns="0" lIns="0" bIns="0" rIns="0">
            <a:spAutoFit/>
          </a:bodyPr>
          <a:lstStyle/>
          <a:p>
            <a:pPr algn="ctr">
              <a:lnSpc>
                <a:spcPts val="3359"/>
              </a:lnSpc>
            </a:pPr>
            <a:r>
              <a:rPr lang="en-US" sz="2400">
                <a:solidFill>
                  <a:srgbClr val="000000"/>
                </a:solidFill>
                <a:latin typeface="Open Sans Light Bold"/>
              </a:rPr>
              <a:t>Understand the pacman game rule by playing it</a:t>
            </a:r>
          </a:p>
        </p:txBody>
      </p:sp>
      <p:sp>
        <p:nvSpPr>
          <p:cNvPr name="TextBox 22" id="22"/>
          <p:cNvSpPr txBox="true"/>
          <p:nvPr/>
        </p:nvSpPr>
        <p:spPr>
          <a:xfrm rot="0">
            <a:off x="5142113" y="3237913"/>
            <a:ext cx="3149446" cy="1234440"/>
          </a:xfrm>
          <a:prstGeom prst="rect">
            <a:avLst/>
          </a:prstGeom>
        </p:spPr>
        <p:txBody>
          <a:bodyPr anchor="t" rtlCol="false" tIns="0" lIns="0" bIns="0" rIns="0">
            <a:spAutoFit/>
          </a:bodyPr>
          <a:lstStyle/>
          <a:p>
            <a:pPr algn="ctr">
              <a:lnSpc>
                <a:spcPts val="3359"/>
              </a:lnSpc>
            </a:pPr>
            <a:r>
              <a:rPr lang="en-US" sz="2400">
                <a:solidFill>
                  <a:srgbClr val="000000"/>
                </a:solidFill>
                <a:latin typeface="Open Sans Light Bold"/>
              </a:rPr>
              <a:t>Understand the Multiagent Search project  </a:t>
            </a:r>
          </a:p>
        </p:txBody>
      </p:sp>
      <p:sp>
        <p:nvSpPr>
          <p:cNvPr name="TextBox 23" id="23"/>
          <p:cNvSpPr txBox="true"/>
          <p:nvPr/>
        </p:nvSpPr>
        <p:spPr>
          <a:xfrm rot="0">
            <a:off x="7906106" y="6448986"/>
            <a:ext cx="2856789" cy="815341"/>
          </a:xfrm>
          <a:prstGeom prst="rect">
            <a:avLst/>
          </a:prstGeom>
        </p:spPr>
        <p:txBody>
          <a:bodyPr anchor="t" rtlCol="false" tIns="0" lIns="0" bIns="0" rIns="0">
            <a:spAutoFit/>
          </a:bodyPr>
          <a:lstStyle/>
          <a:p>
            <a:pPr algn="ctr">
              <a:lnSpc>
                <a:spcPts val="3360"/>
              </a:lnSpc>
            </a:pPr>
            <a:r>
              <a:rPr lang="en-US" sz="2400">
                <a:solidFill>
                  <a:srgbClr val="000000"/>
                </a:solidFill>
                <a:latin typeface="Open Sans Light Bold"/>
              </a:rPr>
              <a:t>Understand  the Tracking project</a:t>
            </a:r>
          </a:p>
        </p:txBody>
      </p:sp>
      <p:sp>
        <p:nvSpPr>
          <p:cNvPr name="TextBox 24" id="24"/>
          <p:cNvSpPr txBox="true"/>
          <p:nvPr/>
        </p:nvSpPr>
        <p:spPr>
          <a:xfrm rot="0">
            <a:off x="10713671" y="3317936"/>
            <a:ext cx="2676314" cy="1234440"/>
          </a:xfrm>
          <a:prstGeom prst="rect">
            <a:avLst/>
          </a:prstGeom>
        </p:spPr>
        <p:txBody>
          <a:bodyPr anchor="t" rtlCol="false" tIns="0" lIns="0" bIns="0" rIns="0">
            <a:spAutoFit/>
          </a:bodyPr>
          <a:lstStyle/>
          <a:p>
            <a:pPr algn="ctr">
              <a:lnSpc>
                <a:spcPts val="3359"/>
              </a:lnSpc>
            </a:pPr>
            <a:r>
              <a:rPr lang="en-US" sz="2400">
                <a:solidFill>
                  <a:srgbClr val="000000"/>
                </a:solidFill>
                <a:latin typeface="Open Sans Light Bold"/>
              </a:rPr>
              <a:t>Done Offensive and Defensive agent</a:t>
            </a:r>
          </a:p>
        </p:txBody>
      </p:sp>
      <p:sp>
        <p:nvSpPr>
          <p:cNvPr name="TextBox 25" id="25"/>
          <p:cNvSpPr txBox="true"/>
          <p:nvPr/>
        </p:nvSpPr>
        <p:spPr>
          <a:xfrm rot="0">
            <a:off x="13389985" y="6448986"/>
            <a:ext cx="2676314" cy="815340"/>
          </a:xfrm>
          <a:prstGeom prst="rect">
            <a:avLst/>
          </a:prstGeom>
        </p:spPr>
        <p:txBody>
          <a:bodyPr anchor="t" rtlCol="false" tIns="0" lIns="0" bIns="0" rIns="0">
            <a:spAutoFit/>
          </a:bodyPr>
          <a:lstStyle/>
          <a:p>
            <a:pPr algn="ctr">
              <a:lnSpc>
                <a:spcPts val="3359"/>
              </a:lnSpc>
            </a:pPr>
            <a:r>
              <a:rPr lang="en-US" sz="2400">
                <a:solidFill>
                  <a:srgbClr val="000000"/>
                </a:solidFill>
                <a:latin typeface="Open Sans Light Bold"/>
              </a:rPr>
              <a:t>Improve Strategy to win the game</a:t>
            </a:r>
          </a:p>
        </p:txBody>
      </p:sp>
      <p:sp>
        <p:nvSpPr>
          <p:cNvPr name="TextBox 26" id="26"/>
          <p:cNvSpPr txBox="true"/>
          <p:nvPr/>
        </p:nvSpPr>
        <p:spPr>
          <a:xfrm rot="0">
            <a:off x="190500" y="3479848"/>
            <a:ext cx="2538525" cy="712470"/>
          </a:xfrm>
          <a:prstGeom prst="rect">
            <a:avLst/>
          </a:prstGeom>
        </p:spPr>
        <p:txBody>
          <a:bodyPr anchor="t" rtlCol="false" tIns="0" lIns="0" bIns="0" rIns="0">
            <a:spAutoFit/>
          </a:bodyPr>
          <a:lstStyle/>
          <a:p>
            <a:pPr algn="ctr">
              <a:lnSpc>
                <a:spcPts val="5880"/>
              </a:lnSpc>
            </a:pPr>
            <a:r>
              <a:rPr lang="en-US" sz="4200">
                <a:solidFill>
                  <a:srgbClr val="000000"/>
                </a:solidFill>
                <a:latin typeface="Open Sans Bold"/>
              </a:rPr>
              <a:t>Start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4396776" y="-161925"/>
            <a:ext cx="8205341"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Pacman Team</a:t>
            </a:r>
          </a:p>
        </p:txBody>
      </p:sp>
      <p:sp>
        <p:nvSpPr>
          <p:cNvPr name="TextBox 3" id="3"/>
          <p:cNvSpPr txBox="true"/>
          <p:nvPr/>
        </p:nvSpPr>
        <p:spPr>
          <a:xfrm rot="0">
            <a:off x="505021" y="1714646"/>
            <a:ext cx="6346329"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Two types of Agents </a:t>
            </a:r>
          </a:p>
        </p:txBody>
      </p:sp>
      <p:sp>
        <p:nvSpPr>
          <p:cNvPr name="TextBox 4" id="4"/>
          <p:cNvSpPr txBox="true"/>
          <p:nvPr/>
        </p:nvSpPr>
        <p:spPr>
          <a:xfrm rot="0">
            <a:off x="-232039" y="2571666"/>
            <a:ext cx="6851350"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1. Defensive agent :</a:t>
            </a:r>
          </a:p>
        </p:txBody>
      </p:sp>
      <p:sp>
        <p:nvSpPr>
          <p:cNvPr name="TextBox 5" id="5"/>
          <p:cNvSpPr txBox="true"/>
          <p:nvPr/>
        </p:nvSpPr>
        <p:spPr>
          <a:xfrm rot="0">
            <a:off x="76054" y="6459517"/>
            <a:ext cx="5968464"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2. Offensive agent :</a:t>
            </a:r>
          </a:p>
        </p:txBody>
      </p:sp>
      <p:sp>
        <p:nvSpPr>
          <p:cNvPr name="TextBox 6" id="6"/>
          <p:cNvSpPr txBox="true"/>
          <p:nvPr/>
        </p:nvSpPr>
        <p:spPr>
          <a:xfrm rot="0">
            <a:off x="1028700" y="3390272"/>
            <a:ext cx="17029004" cy="3166110"/>
          </a:xfrm>
          <a:prstGeom prst="rect">
            <a:avLst/>
          </a:prstGeom>
        </p:spPr>
        <p:txBody>
          <a:bodyPr anchor="t" rtlCol="false" tIns="0" lIns="0" bIns="0" rIns="0">
            <a:spAutoFit/>
          </a:bodyPr>
          <a:lstStyle/>
          <a:p>
            <a:pPr>
              <a:lnSpc>
                <a:spcPts val="5040"/>
              </a:lnSpc>
            </a:pPr>
            <a:r>
              <a:rPr lang="en-US" sz="3600">
                <a:solidFill>
                  <a:srgbClr val="000000"/>
                </a:solidFill>
                <a:latin typeface="Open Sans Light"/>
              </a:rPr>
              <a:t>T</a:t>
            </a:r>
            <a:r>
              <a:rPr lang="en-US" sz="3600">
                <a:solidFill>
                  <a:srgbClr val="000000"/>
                </a:solidFill>
                <a:latin typeface="Open Sans Light"/>
              </a:rPr>
              <a:t>he ghost will always be chasing Pac-Man using the maze distance. This allows both ghosts to chase Pac-man but not always through the same path. We know that if Pac-Man is moving, this ghost will never reach Pac-Man, but this chasing behavior will rush the player to make important movement decisions and thus mistakes.</a:t>
            </a:r>
          </a:p>
        </p:txBody>
      </p:sp>
      <p:sp>
        <p:nvSpPr>
          <p:cNvPr name="TextBox 7" id="7"/>
          <p:cNvSpPr txBox="true"/>
          <p:nvPr/>
        </p:nvSpPr>
        <p:spPr>
          <a:xfrm rot="0">
            <a:off x="1028700" y="7368540"/>
            <a:ext cx="16230600" cy="2527935"/>
          </a:xfrm>
          <a:prstGeom prst="rect">
            <a:avLst/>
          </a:prstGeom>
        </p:spPr>
        <p:txBody>
          <a:bodyPr anchor="t" rtlCol="false" tIns="0" lIns="0" bIns="0" rIns="0">
            <a:spAutoFit/>
          </a:bodyPr>
          <a:lstStyle/>
          <a:p>
            <a:pPr>
              <a:lnSpc>
                <a:spcPts val="5040"/>
              </a:lnSpc>
            </a:pPr>
            <a:r>
              <a:rPr lang="en-US" sz="3600">
                <a:solidFill>
                  <a:srgbClr val="000000"/>
                </a:solidFill>
                <a:latin typeface="Open Sans Light"/>
              </a:rPr>
              <a:t>This agent tends to rush to the other team's half, staying as Pac-Man most of the time. The agent developed for Pac-Man was very acceptable. It started with a very basic agent that was greedily eating the closest pills and if a ghost was ahead then it will change to opposite direction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3678641" y="-161925"/>
            <a:ext cx="9693176"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Defensive Agent</a:t>
            </a:r>
          </a:p>
        </p:txBody>
      </p:sp>
      <p:sp>
        <p:nvSpPr>
          <p:cNvPr name="TextBox 3" id="3"/>
          <p:cNvSpPr txBox="true"/>
          <p:nvPr/>
        </p:nvSpPr>
        <p:spPr>
          <a:xfrm rot="0">
            <a:off x="0" y="1687381"/>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1.</a:t>
            </a:r>
          </a:p>
        </p:txBody>
      </p:sp>
      <p:sp>
        <p:nvSpPr>
          <p:cNvPr name="TextBox 4" id="4"/>
          <p:cNvSpPr txBox="true"/>
          <p:nvPr/>
        </p:nvSpPr>
        <p:spPr>
          <a:xfrm rot="0">
            <a:off x="848225" y="1810428"/>
            <a:ext cx="17820382"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Light"/>
              </a:rPr>
              <a:t>First it will try minimise the distance between opposition pacman if any and catch them.</a:t>
            </a:r>
          </a:p>
        </p:txBody>
      </p:sp>
      <p:sp>
        <p:nvSpPr>
          <p:cNvPr name="TextBox 5" id="5"/>
          <p:cNvSpPr txBox="true"/>
          <p:nvPr/>
        </p:nvSpPr>
        <p:spPr>
          <a:xfrm rot="0">
            <a:off x="0" y="2966763"/>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2.</a:t>
            </a:r>
          </a:p>
        </p:txBody>
      </p:sp>
      <p:sp>
        <p:nvSpPr>
          <p:cNvPr name="TextBox 6" id="6"/>
          <p:cNvSpPr txBox="true"/>
          <p:nvPr/>
        </p:nvSpPr>
        <p:spPr>
          <a:xfrm rot="0">
            <a:off x="810125" y="3055981"/>
            <a:ext cx="16230600" cy="1889760"/>
          </a:xfrm>
          <a:prstGeom prst="rect">
            <a:avLst/>
          </a:prstGeom>
        </p:spPr>
        <p:txBody>
          <a:bodyPr anchor="t" rtlCol="false" tIns="0" lIns="0" bIns="0" rIns="0">
            <a:spAutoFit/>
          </a:bodyPr>
          <a:lstStyle/>
          <a:p>
            <a:pPr>
              <a:lnSpc>
                <a:spcPts val="5040"/>
              </a:lnSpc>
            </a:pPr>
            <a:r>
              <a:rPr lang="en-US" sz="3600">
                <a:solidFill>
                  <a:srgbClr val="000000"/>
                </a:solidFill>
                <a:latin typeface="Open Sans Light"/>
              </a:rPr>
              <a:t>If he find that oppositions pacman has eaten capsule then it will try to minimize the distance between opposition pacman if distance greater one else it will try to maximize the distance between them</a:t>
            </a:r>
          </a:p>
        </p:txBody>
      </p:sp>
      <p:sp>
        <p:nvSpPr>
          <p:cNvPr name="TextBox 7" id="7"/>
          <p:cNvSpPr txBox="true"/>
          <p:nvPr/>
        </p:nvSpPr>
        <p:spPr>
          <a:xfrm rot="0">
            <a:off x="-64405" y="4764766"/>
            <a:ext cx="834554"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3.</a:t>
            </a:r>
          </a:p>
        </p:txBody>
      </p:sp>
      <p:sp>
        <p:nvSpPr>
          <p:cNvPr name="TextBox 8" id="8"/>
          <p:cNvSpPr txBox="true"/>
          <p:nvPr/>
        </p:nvSpPr>
        <p:spPr>
          <a:xfrm rot="0">
            <a:off x="791468" y="4972050"/>
            <a:ext cx="16230600" cy="2527935"/>
          </a:xfrm>
          <a:prstGeom prst="rect">
            <a:avLst/>
          </a:prstGeom>
        </p:spPr>
        <p:txBody>
          <a:bodyPr anchor="t" rtlCol="false" tIns="0" lIns="0" bIns="0" rIns="0">
            <a:spAutoFit/>
          </a:bodyPr>
          <a:lstStyle/>
          <a:p>
            <a:pPr>
              <a:lnSpc>
                <a:spcPts val="5040"/>
              </a:lnSpc>
            </a:pPr>
            <a:r>
              <a:rPr lang="en-US" sz="3600">
                <a:solidFill>
                  <a:srgbClr val="000000"/>
                </a:solidFill>
                <a:latin typeface="Open Sans Light"/>
              </a:rPr>
              <a:t>If he find that there is no pacman in</a:t>
            </a:r>
            <a:r>
              <a:rPr lang="en-US" sz="3600">
                <a:solidFill>
                  <a:srgbClr val="000000"/>
                </a:solidFill>
                <a:latin typeface="Open Sans Light"/>
              </a:rPr>
              <a:t> </a:t>
            </a:r>
            <a:r>
              <a:rPr lang="en-US" sz="3600">
                <a:solidFill>
                  <a:srgbClr val="000000"/>
                </a:solidFill>
                <a:latin typeface="Open Sans Light"/>
              </a:rPr>
              <a:t>oppo</a:t>
            </a:r>
            <a:r>
              <a:rPr lang="en-US" sz="3600">
                <a:solidFill>
                  <a:srgbClr val="000000"/>
                </a:solidFill>
                <a:latin typeface="Open Sans Light"/>
              </a:rPr>
              <a:t>s</a:t>
            </a:r>
            <a:r>
              <a:rPr lang="en-US" sz="3600">
                <a:solidFill>
                  <a:srgbClr val="000000"/>
                </a:solidFill>
                <a:latin typeface="Open Sans Light"/>
              </a:rPr>
              <a:t>i</a:t>
            </a:r>
            <a:r>
              <a:rPr lang="en-US" sz="3600">
                <a:solidFill>
                  <a:srgbClr val="000000"/>
                </a:solidFill>
                <a:latin typeface="Open Sans Light"/>
              </a:rPr>
              <a:t>t</a:t>
            </a:r>
            <a:r>
              <a:rPr lang="en-US" sz="3600">
                <a:solidFill>
                  <a:srgbClr val="000000"/>
                </a:solidFill>
                <a:latin typeface="Open Sans Light"/>
              </a:rPr>
              <a:t>ion te</a:t>
            </a:r>
            <a:r>
              <a:rPr lang="en-US" sz="3600">
                <a:solidFill>
                  <a:srgbClr val="000000"/>
                </a:solidFill>
                <a:latin typeface="Open Sans Light"/>
              </a:rPr>
              <a:t>a</a:t>
            </a:r>
            <a:r>
              <a:rPr lang="en-US" sz="3600">
                <a:solidFill>
                  <a:srgbClr val="000000"/>
                </a:solidFill>
                <a:latin typeface="Open Sans Light"/>
              </a:rPr>
              <a:t>m </a:t>
            </a:r>
            <a:r>
              <a:rPr lang="en-US" sz="3600">
                <a:solidFill>
                  <a:srgbClr val="000000"/>
                </a:solidFill>
                <a:latin typeface="Open Sans Light"/>
              </a:rPr>
              <a:t>t</a:t>
            </a:r>
            <a:r>
              <a:rPr lang="en-US" sz="3600">
                <a:solidFill>
                  <a:srgbClr val="000000"/>
                </a:solidFill>
                <a:latin typeface="Open Sans Light"/>
              </a:rPr>
              <a:t>h</a:t>
            </a:r>
            <a:r>
              <a:rPr lang="en-US" sz="3600">
                <a:solidFill>
                  <a:srgbClr val="000000"/>
                </a:solidFill>
                <a:latin typeface="Open Sans Light"/>
              </a:rPr>
              <a:t>e</a:t>
            </a:r>
            <a:r>
              <a:rPr lang="en-US" sz="3600">
                <a:solidFill>
                  <a:srgbClr val="000000"/>
                </a:solidFill>
                <a:latin typeface="Open Sans Light"/>
              </a:rPr>
              <a:t>n it try</a:t>
            </a:r>
            <a:r>
              <a:rPr lang="en-US" sz="3600">
                <a:solidFill>
                  <a:srgbClr val="000000"/>
                </a:solidFill>
                <a:latin typeface="Open Sans Light"/>
              </a:rPr>
              <a:t> </a:t>
            </a:r>
            <a:r>
              <a:rPr lang="en-US" sz="3600">
                <a:solidFill>
                  <a:srgbClr val="000000"/>
                </a:solidFill>
                <a:latin typeface="Open Sans Light"/>
              </a:rPr>
              <a:t>t</a:t>
            </a:r>
            <a:r>
              <a:rPr lang="en-US" sz="3600">
                <a:solidFill>
                  <a:srgbClr val="000000"/>
                </a:solidFill>
                <a:latin typeface="Open Sans Light"/>
              </a:rPr>
              <a:t>o </a:t>
            </a:r>
            <a:r>
              <a:rPr lang="en-US" sz="3600">
                <a:solidFill>
                  <a:srgbClr val="000000"/>
                </a:solidFill>
                <a:latin typeface="Open Sans Light"/>
              </a:rPr>
              <a:t>ca</a:t>
            </a:r>
            <a:r>
              <a:rPr lang="en-US" sz="3600">
                <a:solidFill>
                  <a:srgbClr val="000000"/>
                </a:solidFill>
                <a:latin typeface="Open Sans Light"/>
              </a:rPr>
              <a:t>t</a:t>
            </a:r>
            <a:r>
              <a:rPr lang="en-US" sz="3600">
                <a:solidFill>
                  <a:srgbClr val="000000"/>
                </a:solidFill>
                <a:latin typeface="Open Sans Light"/>
              </a:rPr>
              <a:t>c</a:t>
            </a:r>
            <a:r>
              <a:rPr lang="en-US" sz="3600">
                <a:solidFill>
                  <a:srgbClr val="000000"/>
                </a:solidFill>
                <a:latin typeface="Open Sans Light"/>
              </a:rPr>
              <a:t>h</a:t>
            </a:r>
            <a:r>
              <a:rPr lang="en-US" sz="3600">
                <a:solidFill>
                  <a:srgbClr val="000000"/>
                </a:solidFill>
                <a:latin typeface="Open Sans Light"/>
              </a:rPr>
              <a:t> opposition food.</a:t>
            </a:r>
            <a:r>
              <a:rPr lang="en-US" sz="3600">
                <a:solidFill>
                  <a:srgbClr val="000000"/>
                </a:solidFill>
                <a:latin typeface="Open Sans Light"/>
              </a:rPr>
              <a:t> i</a:t>
            </a:r>
            <a:r>
              <a:rPr lang="en-US" sz="3600">
                <a:solidFill>
                  <a:srgbClr val="000000"/>
                </a:solidFill>
                <a:latin typeface="Open Sans Light"/>
              </a:rPr>
              <a:t>f cou</a:t>
            </a:r>
            <a:r>
              <a:rPr lang="en-US" sz="3600">
                <a:solidFill>
                  <a:srgbClr val="000000"/>
                </a:solidFill>
                <a:latin typeface="Open Sans Light"/>
              </a:rPr>
              <a:t>n</a:t>
            </a:r>
            <a:r>
              <a:rPr lang="en-US" sz="3600">
                <a:solidFill>
                  <a:srgbClr val="000000"/>
                </a:solidFill>
                <a:latin typeface="Open Sans Light"/>
              </a:rPr>
              <a:t>t of food is gre</a:t>
            </a:r>
            <a:r>
              <a:rPr lang="en-US" sz="3600">
                <a:solidFill>
                  <a:srgbClr val="000000"/>
                </a:solidFill>
                <a:latin typeface="Open Sans Light"/>
              </a:rPr>
              <a:t>a</a:t>
            </a:r>
            <a:r>
              <a:rPr lang="en-US" sz="3600">
                <a:solidFill>
                  <a:srgbClr val="000000"/>
                </a:solidFill>
                <a:latin typeface="Open Sans Light"/>
              </a:rPr>
              <a:t>t</a:t>
            </a:r>
            <a:r>
              <a:rPr lang="en-US" sz="3600">
                <a:solidFill>
                  <a:srgbClr val="000000"/>
                </a:solidFill>
                <a:latin typeface="Open Sans Light"/>
              </a:rPr>
              <a:t>er </a:t>
            </a:r>
            <a:r>
              <a:rPr lang="en-US" sz="3600">
                <a:solidFill>
                  <a:srgbClr val="000000"/>
                </a:solidFill>
                <a:latin typeface="Open Sans Light"/>
              </a:rPr>
              <a:t>than eq</a:t>
            </a:r>
            <a:r>
              <a:rPr lang="en-US" sz="3600">
                <a:solidFill>
                  <a:srgbClr val="000000"/>
                </a:solidFill>
                <a:latin typeface="Open Sans Light"/>
              </a:rPr>
              <a:t>u</a:t>
            </a:r>
            <a:r>
              <a:rPr lang="en-US" sz="3600">
                <a:solidFill>
                  <a:srgbClr val="000000"/>
                </a:solidFill>
                <a:latin typeface="Open Sans Light"/>
              </a:rPr>
              <a:t>al </a:t>
            </a:r>
            <a:r>
              <a:rPr lang="en-US" sz="3600">
                <a:solidFill>
                  <a:srgbClr val="000000"/>
                </a:solidFill>
                <a:latin typeface="Open Sans Light"/>
              </a:rPr>
              <a:t>t</a:t>
            </a:r>
            <a:r>
              <a:rPr lang="en-US" sz="3600">
                <a:solidFill>
                  <a:srgbClr val="000000"/>
                </a:solidFill>
                <a:latin typeface="Open Sans Light"/>
              </a:rPr>
              <a:t>o</a:t>
            </a:r>
            <a:r>
              <a:rPr lang="en-US" sz="3600">
                <a:solidFill>
                  <a:srgbClr val="000000"/>
                </a:solidFill>
                <a:latin typeface="Open Sans Light"/>
              </a:rPr>
              <a:t> </a:t>
            </a:r>
            <a:r>
              <a:rPr lang="en-US" sz="3600">
                <a:solidFill>
                  <a:srgbClr val="000000"/>
                </a:solidFill>
                <a:latin typeface="Open Sans Light"/>
              </a:rPr>
              <a:t>th</a:t>
            </a:r>
            <a:r>
              <a:rPr lang="en-US" sz="3600">
                <a:solidFill>
                  <a:srgbClr val="000000"/>
                </a:solidFill>
                <a:latin typeface="Open Sans Light"/>
              </a:rPr>
              <a:t>re</a:t>
            </a:r>
            <a:r>
              <a:rPr lang="en-US" sz="3600">
                <a:solidFill>
                  <a:srgbClr val="000000"/>
                </a:solidFill>
                <a:latin typeface="Open Sans Light"/>
              </a:rPr>
              <a:t>e th</a:t>
            </a:r>
            <a:r>
              <a:rPr lang="en-US" sz="3600">
                <a:solidFill>
                  <a:srgbClr val="000000"/>
                </a:solidFill>
                <a:latin typeface="Open Sans Light"/>
              </a:rPr>
              <a:t>e</a:t>
            </a:r>
            <a:r>
              <a:rPr lang="en-US" sz="3600">
                <a:solidFill>
                  <a:srgbClr val="000000"/>
                </a:solidFill>
                <a:latin typeface="Open Sans Light"/>
              </a:rPr>
              <a:t>n it will </a:t>
            </a:r>
            <a:r>
              <a:rPr lang="en-US" sz="3600">
                <a:solidFill>
                  <a:srgbClr val="000000"/>
                </a:solidFill>
                <a:latin typeface="Open Sans Light"/>
              </a:rPr>
              <a:t>re</a:t>
            </a:r>
            <a:r>
              <a:rPr lang="en-US" sz="3600">
                <a:solidFill>
                  <a:srgbClr val="000000"/>
                </a:solidFill>
                <a:latin typeface="Open Sans Light"/>
              </a:rPr>
              <a:t>turn</a:t>
            </a:r>
            <a:r>
              <a:rPr lang="en-US" sz="3600">
                <a:solidFill>
                  <a:srgbClr val="000000"/>
                </a:solidFill>
                <a:latin typeface="Open Sans Light"/>
              </a:rPr>
              <a:t> </a:t>
            </a:r>
            <a:r>
              <a:rPr lang="en-US" sz="3600">
                <a:solidFill>
                  <a:srgbClr val="000000"/>
                </a:solidFill>
                <a:latin typeface="Open Sans Light"/>
              </a:rPr>
              <a:t>to </a:t>
            </a:r>
            <a:r>
              <a:rPr lang="en-US" sz="3600">
                <a:solidFill>
                  <a:srgbClr val="000000"/>
                </a:solidFill>
                <a:latin typeface="Open Sans Light"/>
              </a:rPr>
              <a:t>i</a:t>
            </a:r>
            <a:r>
              <a:rPr lang="en-US" sz="3600">
                <a:solidFill>
                  <a:srgbClr val="000000"/>
                </a:solidFill>
                <a:latin typeface="Open Sans Light"/>
              </a:rPr>
              <a:t>ts o</a:t>
            </a:r>
            <a:r>
              <a:rPr lang="en-US" sz="3600">
                <a:solidFill>
                  <a:srgbClr val="000000"/>
                </a:solidFill>
                <a:latin typeface="Open Sans Light"/>
              </a:rPr>
              <a:t>r</a:t>
            </a:r>
            <a:r>
              <a:rPr lang="en-US" sz="3600">
                <a:solidFill>
                  <a:srgbClr val="000000"/>
                </a:solidFill>
                <a:latin typeface="Open Sans Light"/>
              </a:rPr>
              <a:t>iginal posi</a:t>
            </a:r>
            <a:r>
              <a:rPr lang="en-US" sz="3600">
                <a:solidFill>
                  <a:srgbClr val="000000"/>
                </a:solidFill>
                <a:latin typeface="Open Sans Light"/>
              </a:rPr>
              <a:t>tion i</a:t>
            </a:r>
            <a:r>
              <a:rPr lang="en-US" sz="3600">
                <a:solidFill>
                  <a:srgbClr val="000000"/>
                </a:solidFill>
                <a:latin typeface="Open Sans Light"/>
              </a:rPr>
              <a:t>.e. </a:t>
            </a:r>
            <a:r>
              <a:rPr lang="en-US" sz="3600">
                <a:solidFill>
                  <a:srgbClr val="000000"/>
                </a:solidFill>
                <a:latin typeface="Open Sans Light"/>
              </a:rPr>
              <a:t>f</a:t>
            </a:r>
            <a:r>
              <a:rPr lang="en-US" sz="3600">
                <a:solidFill>
                  <a:srgbClr val="000000"/>
                </a:solidFill>
                <a:latin typeface="Open Sans Light"/>
              </a:rPr>
              <a:t>isrst will come</a:t>
            </a:r>
            <a:r>
              <a:rPr lang="en-US" sz="3600">
                <a:solidFill>
                  <a:srgbClr val="000000"/>
                </a:solidFill>
                <a:latin typeface="Open Sans Light"/>
              </a:rPr>
              <a:t> t</a:t>
            </a:r>
            <a:r>
              <a:rPr lang="en-US" sz="3600">
                <a:solidFill>
                  <a:srgbClr val="000000"/>
                </a:solidFill>
                <a:latin typeface="Open Sans Light"/>
              </a:rPr>
              <a:t>o </a:t>
            </a:r>
            <a:r>
              <a:rPr lang="en-US" sz="3600">
                <a:solidFill>
                  <a:srgbClr val="000000"/>
                </a:solidFill>
                <a:latin typeface="Open Sans Light"/>
              </a:rPr>
              <a:t>his</a:t>
            </a:r>
            <a:r>
              <a:rPr lang="en-US" sz="3600">
                <a:solidFill>
                  <a:srgbClr val="000000"/>
                </a:solidFill>
                <a:latin typeface="Open Sans Light"/>
              </a:rPr>
              <a:t> </a:t>
            </a:r>
            <a:r>
              <a:rPr lang="en-US" sz="3600">
                <a:solidFill>
                  <a:srgbClr val="000000"/>
                </a:solidFill>
                <a:latin typeface="Open Sans Light"/>
              </a:rPr>
              <a:t>t</a:t>
            </a:r>
            <a:r>
              <a:rPr lang="en-US" sz="3600">
                <a:solidFill>
                  <a:srgbClr val="000000"/>
                </a:solidFill>
                <a:latin typeface="Open Sans Light"/>
              </a:rPr>
              <a:t>eam </a:t>
            </a:r>
            <a:r>
              <a:rPr lang="en-US" sz="3600">
                <a:solidFill>
                  <a:srgbClr val="000000"/>
                </a:solidFill>
                <a:latin typeface="Open Sans Light"/>
              </a:rPr>
              <a:t>an</a:t>
            </a:r>
            <a:r>
              <a:rPr lang="en-US" sz="3600">
                <a:solidFill>
                  <a:srgbClr val="000000"/>
                </a:solidFill>
                <a:latin typeface="Open Sans Light"/>
              </a:rPr>
              <a:t>d</a:t>
            </a:r>
            <a:r>
              <a:rPr lang="en-US" sz="3600">
                <a:solidFill>
                  <a:srgbClr val="000000"/>
                </a:solidFill>
                <a:latin typeface="Open Sans Light"/>
              </a:rPr>
              <a:t> t</a:t>
            </a:r>
            <a:r>
              <a:rPr lang="en-US" sz="3600">
                <a:solidFill>
                  <a:srgbClr val="000000"/>
                </a:solidFill>
                <a:latin typeface="Open Sans Light"/>
              </a:rPr>
              <a:t>h</a:t>
            </a:r>
            <a:r>
              <a:rPr lang="en-US" sz="3600">
                <a:solidFill>
                  <a:srgbClr val="000000"/>
                </a:solidFill>
                <a:latin typeface="Open Sans Light"/>
              </a:rPr>
              <a:t>en</a:t>
            </a:r>
            <a:r>
              <a:rPr lang="en-US" sz="3600">
                <a:solidFill>
                  <a:srgbClr val="000000"/>
                </a:solidFill>
                <a:latin typeface="Open Sans Light"/>
              </a:rPr>
              <a:t> try attack if</a:t>
            </a:r>
            <a:r>
              <a:rPr lang="en-US" sz="3600">
                <a:solidFill>
                  <a:srgbClr val="000000"/>
                </a:solidFill>
                <a:latin typeface="Open Sans Light"/>
              </a:rPr>
              <a:t> the</a:t>
            </a:r>
            <a:r>
              <a:rPr lang="en-US" sz="3600">
                <a:solidFill>
                  <a:srgbClr val="000000"/>
                </a:solidFill>
                <a:latin typeface="Open Sans Light"/>
              </a:rPr>
              <a:t>ir is no pac</a:t>
            </a:r>
            <a:r>
              <a:rPr lang="en-US" sz="3600">
                <a:solidFill>
                  <a:srgbClr val="000000"/>
                </a:solidFill>
                <a:latin typeface="Open Sans Light"/>
              </a:rPr>
              <a:t>m</a:t>
            </a:r>
            <a:r>
              <a:rPr lang="en-US" sz="3600">
                <a:solidFill>
                  <a:srgbClr val="000000"/>
                </a:solidFill>
                <a:latin typeface="Open Sans Light"/>
              </a:rPr>
              <a:t>an</a:t>
            </a:r>
            <a:r>
              <a:rPr lang="en-US" sz="3600">
                <a:solidFill>
                  <a:srgbClr val="000000"/>
                </a:solidFill>
                <a:latin typeface="Open Sans Light"/>
              </a:rPr>
              <a:t> i</a:t>
            </a:r>
            <a:r>
              <a:rPr lang="en-US" sz="3600">
                <a:solidFill>
                  <a:srgbClr val="000000"/>
                </a:solidFill>
                <a:latin typeface="Open Sans Light"/>
              </a:rPr>
              <a:t>n oppo</a:t>
            </a:r>
            <a:r>
              <a:rPr lang="en-US" sz="3600">
                <a:solidFill>
                  <a:srgbClr val="000000"/>
                </a:solidFill>
                <a:latin typeface="Open Sans Light"/>
              </a:rPr>
              <a:t>s</a:t>
            </a:r>
            <a:r>
              <a:rPr lang="en-US" sz="3600">
                <a:solidFill>
                  <a:srgbClr val="000000"/>
                </a:solidFill>
                <a:latin typeface="Open Sans Light"/>
              </a:rPr>
              <a:t>ition</a:t>
            </a:r>
            <a:r>
              <a:rPr lang="en-US" sz="3600">
                <a:solidFill>
                  <a:srgbClr val="000000"/>
                </a:solidFill>
                <a:latin typeface="Open Sans Light"/>
              </a:rPr>
              <a:t> </a:t>
            </a:r>
            <a:r>
              <a:rPr lang="en-US" sz="3600">
                <a:solidFill>
                  <a:srgbClr val="000000"/>
                </a:solidFill>
                <a:latin typeface="Open Sans Light"/>
              </a:rPr>
              <a:t>team</a:t>
            </a:r>
          </a:p>
        </p:txBody>
      </p:sp>
      <p:sp>
        <p:nvSpPr>
          <p:cNvPr name="TextBox 9" id="9"/>
          <p:cNvSpPr txBox="true"/>
          <p:nvPr/>
        </p:nvSpPr>
        <p:spPr>
          <a:xfrm rot="0">
            <a:off x="-799196" y="7300044"/>
            <a:ext cx="2304136"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4.</a:t>
            </a:r>
          </a:p>
        </p:txBody>
      </p:sp>
      <p:sp>
        <p:nvSpPr>
          <p:cNvPr name="TextBox 10" id="10"/>
          <p:cNvSpPr txBox="true"/>
          <p:nvPr/>
        </p:nvSpPr>
        <p:spPr>
          <a:xfrm rot="0">
            <a:off x="791468" y="7575634"/>
            <a:ext cx="16230600"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Light"/>
              </a:rPr>
              <a:t>If he go to attack and find their</a:t>
            </a:r>
            <a:r>
              <a:rPr lang="en-US" sz="3600">
                <a:solidFill>
                  <a:srgbClr val="000000"/>
                </a:solidFill>
                <a:latin typeface="Open Sans Light"/>
              </a:rPr>
              <a:t> </a:t>
            </a:r>
            <a:r>
              <a:rPr lang="en-US" sz="3600">
                <a:solidFill>
                  <a:srgbClr val="000000"/>
                </a:solidFill>
                <a:latin typeface="Open Sans Light"/>
              </a:rPr>
              <a:t>is</a:t>
            </a:r>
            <a:r>
              <a:rPr lang="en-US" sz="3600">
                <a:solidFill>
                  <a:srgbClr val="000000"/>
                </a:solidFill>
                <a:latin typeface="Open Sans Light"/>
              </a:rPr>
              <a:t> </a:t>
            </a:r>
            <a:r>
              <a:rPr lang="en-US" sz="3600">
                <a:solidFill>
                  <a:srgbClr val="000000"/>
                </a:solidFill>
                <a:latin typeface="Open Sans Light"/>
              </a:rPr>
              <a:t>pacman</a:t>
            </a:r>
            <a:r>
              <a:rPr lang="en-US" sz="3600">
                <a:solidFill>
                  <a:srgbClr val="000000"/>
                </a:solidFill>
                <a:latin typeface="Open Sans Light"/>
              </a:rPr>
              <a:t> in o</a:t>
            </a:r>
            <a:r>
              <a:rPr lang="en-US" sz="3600">
                <a:solidFill>
                  <a:srgbClr val="000000"/>
                </a:solidFill>
                <a:latin typeface="Open Sans Light"/>
              </a:rPr>
              <a:t>ppositio</a:t>
            </a:r>
            <a:r>
              <a:rPr lang="en-US" sz="3600">
                <a:solidFill>
                  <a:srgbClr val="000000"/>
                </a:solidFill>
                <a:latin typeface="Open Sans Light"/>
              </a:rPr>
              <a:t>n team t</a:t>
            </a:r>
            <a:r>
              <a:rPr lang="en-US" sz="3600">
                <a:solidFill>
                  <a:srgbClr val="000000"/>
                </a:solidFill>
                <a:latin typeface="Open Sans Light"/>
              </a:rPr>
              <a:t>h</a:t>
            </a:r>
            <a:r>
              <a:rPr lang="en-US" sz="3600">
                <a:solidFill>
                  <a:srgbClr val="000000"/>
                </a:solidFill>
                <a:latin typeface="Open Sans Light"/>
              </a:rPr>
              <a:t>e</a:t>
            </a:r>
            <a:r>
              <a:rPr lang="en-US" sz="3600">
                <a:solidFill>
                  <a:srgbClr val="000000"/>
                </a:solidFill>
                <a:latin typeface="Open Sans Light"/>
              </a:rPr>
              <a:t>n</a:t>
            </a:r>
            <a:r>
              <a:rPr lang="en-US" sz="3600">
                <a:solidFill>
                  <a:srgbClr val="000000"/>
                </a:solidFill>
                <a:latin typeface="Open Sans Light"/>
              </a:rPr>
              <a:t> </a:t>
            </a:r>
            <a:r>
              <a:rPr lang="en-US" sz="3600">
                <a:solidFill>
                  <a:srgbClr val="000000"/>
                </a:solidFill>
                <a:latin typeface="Open Sans Light"/>
              </a:rPr>
              <a:t>i</a:t>
            </a:r>
            <a:r>
              <a:rPr lang="en-US" sz="3600">
                <a:solidFill>
                  <a:srgbClr val="000000"/>
                </a:solidFill>
                <a:latin typeface="Open Sans Light"/>
              </a:rPr>
              <a:t>t </a:t>
            </a:r>
            <a:r>
              <a:rPr lang="en-US" sz="3600">
                <a:solidFill>
                  <a:srgbClr val="000000"/>
                </a:solidFill>
                <a:latin typeface="Open Sans Light"/>
              </a:rPr>
              <a:t>wi</a:t>
            </a:r>
            <a:r>
              <a:rPr lang="en-US" sz="3600">
                <a:solidFill>
                  <a:srgbClr val="000000"/>
                </a:solidFill>
                <a:latin typeface="Open Sans Light"/>
              </a:rPr>
              <a:t>l</a:t>
            </a:r>
            <a:r>
              <a:rPr lang="en-US" sz="3600">
                <a:solidFill>
                  <a:srgbClr val="000000"/>
                </a:solidFill>
                <a:latin typeface="Open Sans Light"/>
              </a:rPr>
              <a:t>l </a:t>
            </a:r>
            <a:r>
              <a:rPr lang="en-US" sz="3600">
                <a:solidFill>
                  <a:srgbClr val="000000"/>
                </a:solidFill>
                <a:latin typeface="Open Sans Light"/>
              </a:rPr>
              <a:t>t</a:t>
            </a:r>
            <a:r>
              <a:rPr lang="en-US" sz="3600">
                <a:solidFill>
                  <a:srgbClr val="000000"/>
                </a:solidFill>
                <a:latin typeface="Open Sans Light"/>
              </a:rPr>
              <a:t>ry</a:t>
            </a:r>
            <a:r>
              <a:rPr lang="en-US" sz="3600">
                <a:solidFill>
                  <a:srgbClr val="000000"/>
                </a:solidFill>
                <a:latin typeface="Open Sans Light"/>
              </a:rPr>
              <a:t> </a:t>
            </a:r>
            <a:r>
              <a:rPr lang="en-US" sz="3600">
                <a:solidFill>
                  <a:srgbClr val="000000"/>
                </a:solidFill>
                <a:latin typeface="Open Sans Light"/>
              </a:rPr>
              <a:t>m</a:t>
            </a:r>
            <a:r>
              <a:rPr lang="en-US" sz="3600">
                <a:solidFill>
                  <a:srgbClr val="000000"/>
                </a:solidFill>
                <a:latin typeface="Open Sans Light"/>
              </a:rPr>
              <a:t>in</a:t>
            </a:r>
            <a:r>
              <a:rPr lang="en-US" sz="3600">
                <a:solidFill>
                  <a:srgbClr val="000000"/>
                </a:solidFill>
                <a:latin typeface="Open Sans Light"/>
              </a:rPr>
              <a:t>imis</a:t>
            </a:r>
            <a:r>
              <a:rPr lang="en-US" sz="3600">
                <a:solidFill>
                  <a:srgbClr val="000000"/>
                </a:solidFill>
                <a:latin typeface="Open Sans Light"/>
              </a:rPr>
              <a:t>e th</a:t>
            </a:r>
            <a:r>
              <a:rPr lang="en-US" sz="3600">
                <a:solidFill>
                  <a:srgbClr val="000000"/>
                </a:solidFill>
                <a:latin typeface="Open Sans Light"/>
              </a:rPr>
              <a:t>e</a:t>
            </a:r>
            <a:r>
              <a:rPr lang="en-US" sz="3600">
                <a:solidFill>
                  <a:srgbClr val="000000"/>
                </a:solidFill>
                <a:latin typeface="Open Sans Light"/>
              </a:rPr>
              <a:t> </a:t>
            </a:r>
            <a:r>
              <a:rPr lang="en-US" sz="3600">
                <a:solidFill>
                  <a:srgbClr val="000000"/>
                </a:solidFill>
                <a:latin typeface="Open Sans Light"/>
              </a:rPr>
              <a:t>dis</a:t>
            </a:r>
            <a:r>
              <a:rPr lang="en-US" sz="3600">
                <a:solidFill>
                  <a:srgbClr val="000000"/>
                </a:solidFill>
                <a:latin typeface="Open Sans Light"/>
              </a:rPr>
              <a:t>t</a:t>
            </a:r>
            <a:r>
              <a:rPr lang="en-US" sz="3600">
                <a:solidFill>
                  <a:srgbClr val="000000"/>
                </a:solidFill>
                <a:latin typeface="Open Sans Light"/>
              </a:rPr>
              <a:t>anc</a:t>
            </a:r>
            <a:r>
              <a:rPr lang="en-US" sz="3600">
                <a:solidFill>
                  <a:srgbClr val="000000"/>
                </a:solidFill>
                <a:latin typeface="Open Sans Light"/>
              </a:rPr>
              <a:t>es </a:t>
            </a:r>
            <a:r>
              <a:rPr lang="en-US" sz="3600">
                <a:solidFill>
                  <a:srgbClr val="000000"/>
                </a:solidFill>
                <a:latin typeface="Open Sans Light"/>
              </a:rPr>
              <a:t>b</a:t>
            </a:r>
            <a:r>
              <a:rPr lang="en-US" sz="3600">
                <a:solidFill>
                  <a:srgbClr val="000000"/>
                </a:solidFill>
                <a:latin typeface="Open Sans Light"/>
              </a:rPr>
              <a:t>et</a:t>
            </a:r>
            <a:r>
              <a:rPr lang="en-US" sz="3600">
                <a:solidFill>
                  <a:srgbClr val="000000"/>
                </a:solidFill>
                <a:latin typeface="Open Sans Light"/>
              </a:rPr>
              <a:t>w</a:t>
            </a:r>
            <a:r>
              <a:rPr lang="en-US" sz="3600">
                <a:solidFill>
                  <a:srgbClr val="000000"/>
                </a:solidFill>
                <a:latin typeface="Open Sans Light"/>
              </a:rPr>
              <a:t>een </a:t>
            </a:r>
            <a:r>
              <a:rPr lang="en-US" sz="3600">
                <a:solidFill>
                  <a:srgbClr val="000000"/>
                </a:solidFill>
                <a:latin typeface="Open Sans Light"/>
              </a:rPr>
              <a:t>p</a:t>
            </a:r>
            <a:r>
              <a:rPr lang="en-US" sz="3600">
                <a:solidFill>
                  <a:srgbClr val="000000"/>
                </a:solidFill>
                <a:latin typeface="Open Sans Light"/>
              </a:rPr>
              <a:t>a</a:t>
            </a:r>
            <a:r>
              <a:rPr lang="en-US" sz="3600">
                <a:solidFill>
                  <a:srgbClr val="000000"/>
                </a:solidFill>
                <a:latin typeface="Open Sans Light"/>
              </a:rPr>
              <a:t>cman</a:t>
            </a:r>
            <a:r>
              <a:rPr lang="en-US" sz="3600">
                <a:solidFill>
                  <a:srgbClr val="000000"/>
                </a:solidFill>
                <a:latin typeface="Open Sans Light"/>
              </a:rPr>
              <a:t> a</a:t>
            </a:r>
            <a:r>
              <a:rPr lang="en-US" sz="3600">
                <a:solidFill>
                  <a:srgbClr val="000000"/>
                </a:solidFill>
                <a:latin typeface="Open Sans Light"/>
              </a:rPr>
              <a:t>n</a:t>
            </a:r>
            <a:r>
              <a:rPr lang="en-US" sz="3600">
                <a:solidFill>
                  <a:srgbClr val="000000"/>
                </a:solidFill>
                <a:latin typeface="Open Sans Light"/>
              </a:rPr>
              <a:t>d </a:t>
            </a:r>
            <a:r>
              <a:rPr lang="en-US" sz="3600">
                <a:solidFill>
                  <a:srgbClr val="000000"/>
                </a:solidFill>
                <a:latin typeface="Open Sans Light"/>
              </a:rPr>
              <a:t>ca</a:t>
            </a:r>
            <a:r>
              <a:rPr lang="en-US" sz="3600">
                <a:solidFill>
                  <a:srgbClr val="000000"/>
                </a:solidFill>
                <a:latin typeface="Open Sans Light"/>
              </a:rPr>
              <a:t>t</a:t>
            </a:r>
            <a:r>
              <a:rPr lang="en-US" sz="3600">
                <a:solidFill>
                  <a:srgbClr val="000000"/>
                </a:solidFill>
                <a:latin typeface="Open Sans Light"/>
              </a:rPr>
              <a:t>ch</a:t>
            </a:r>
            <a:r>
              <a:rPr lang="en-US" sz="3600">
                <a:solidFill>
                  <a:srgbClr val="000000"/>
                </a:solidFill>
                <a:latin typeface="Open Sans Light"/>
              </a:rPr>
              <a:t> them</a:t>
            </a:r>
            <a:r>
              <a:rPr lang="en-US" sz="3600">
                <a:solidFill>
                  <a:srgbClr val="000000"/>
                </a:solidFill>
                <a:latin typeface="Open Sans Light"/>
              </a:rPr>
              <a:t>.</a:t>
            </a:r>
          </a:p>
        </p:txBody>
      </p:sp>
      <p:sp>
        <p:nvSpPr>
          <p:cNvPr name="TextBox 11" id="11"/>
          <p:cNvSpPr txBox="true"/>
          <p:nvPr/>
        </p:nvSpPr>
        <p:spPr>
          <a:xfrm rot="0">
            <a:off x="733871" y="8900477"/>
            <a:ext cx="16230600"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While attacking if he fin</a:t>
            </a:r>
            <a:r>
              <a:rPr lang="en-US" sz="3600">
                <a:solidFill>
                  <a:srgbClr val="000000"/>
                </a:solidFill>
                <a:latin typeface="Open Sans"/>
              </a:rPr>
              <a:t>d</a:t>
            </a:r>
            <a:r>
              <a:rPr lang="en-US" sz="3600">
                <a:solidFill>
                  <a:srgbClr val="000000"/>
                </a:solidFill>
                <a:latin typeface="Open Sans"/>
              </a:rPr>
              <a:t> that opposition player is scare</a:t>
            </a:r>
            <a:r>
              <a:rPr lang="en-US" sz="3600">
                <a:solidFill>
                  <a:srgbClr val="000000"/>
                </a:solidFill>
                <a:latin typeface="Open Sans"/>
              </a:rPr>
              <a:t>d </a:t>
            </a:r>
            <a:r>
              <a:rPr lang="en-US" sz="3600">
                <a:solidFill>
                  <a:srgbClr val="000000"/>
                </a:solidFill>
                <a:latin typeface="Open Sans"/>
              </a:rPr>
              <a:t>then this c</a:t>
            </a:r>
            <a:r>
              <a:rPr lang="en-US" sz="3600">
                <a:solidFill>
                  <a:srgbClr val="000000"/>
                </a:solidFill>
                <a:latin typeface="Open Sans"/>
              </a:rPr>
              <a:t>a</a:t>
            </a:r>
            <a:r>
              <a:rPr lang="en-US" sz="3600">
                <a:solidFill>
                  <a:srgbClr val="000000"/>
                </a:solidFill>
                <a:latin typeface="Open Sans"/>
              </a:rPr>
              <a:t>se</a:t>
            </a:r>
            <a:r>
              <a:rPr lang="en-US" sz="3600">
                <a:solidFill>
                  <a:srgbClr val="000000"/>
                </a:solidFill>
                <a:latin typeface="Open Sans"/>
              </a:rPr>
              <a:t> </a:t>
            </a:r>
            <a:r>
              <a:rPr lang="en-US" sz="3600">
                <a:solidFill>
                  <a:srgbClr val="000000"/>
                </a:solidFill>
                <a:latin typeface="Open Sans"/>
              </a:rPr>
              <a:t>,it will not fear t</a:t>
            </a:r>
            <a:r>
              <a:rPr lang="en-US" sz="3600">
                <a:solidFill>
                  <a:srgbClr val="000000"/>
                </a:solidFill>
                <a:latin typeface="Open Sans"/>
              </a:rPr>
              <a:t>he</a:t>
            </a:r>
            <a:r>
              <a:rPr lang="en-US" sz="3600">
                <a:solidFill>
                  <a:srgbClr val="000000"/>
                </a:solidFill>
                <a:latin typeface="Open Sans"/>
              </a:rPr>
              <a:t> opposition pl</a:t>
            </a:r>
            <a:r>
              <a:rPr lang="en-US" sz="3600">
                <a:solidFill>
                  <a:srgbClr val="000000"/>
                </a:solidFill>
                <a:latin typeface="Open Sans"/>
              </a:rPr>
              <a:t>a</a:t>
            </a:r>
            <a:r>
              <a:rPr lang="en-US" sz="3600">
                <a:solidFill>
                  <a:srgbClr val="000000"/>
                </a:solidFill>
                <a:latin typeface="Open Sans"/>
              </a:rPr>
              <a:t>yer an</a:t>
            </a:r>
            <a:r>
              <a:rPr lang="en-US" sz="3600">
                <a:solidFill>
                  <a:srgbClr val="000000"/>
                </a:solidFill>
                <a:latin typeface="Open Sans"/>
              </a:rPr>
              <a:t>d</a:t>
            </a:r>
            <a:r>
              <a:rPr lang="en-US" sz="3600">
                <a:solidFill>
                  <a:srgbClr val="000000"/>
                </a:solidFill>
                <a:latin typeface="Open Sans"/>
              </a:rPr>
              <a:t> </a:t>
            </a:r>
            <a:r>
              <a:rPr lang="en-US" sz="3600">
                <a:solidFill>
                  <a:srgbClr val="000000"/>
                </a:solidFill>
                <a:latin typeface="Open Sans"/>
              </a:rPr>
              <a:t>i</a:t>
            </a:r>
            <a:r>
              <a:rPr lang="en-US" sz="3600">
                <a:solidFill>
                  <a:srgbClr val="000000"/>
                </a:solidFill>
                <a:latin typeface="Open Sans"/>
              </a:rPr>
              <a:t>f possible ,it will eat them.</a:t>
            </a:r>
          </a:p>
        </p:txBody>
      </p:sp>
      <p:sp>
        <p:nvSpPr>
          <p:cNvPr name="TextBox 12" id="12"/>
          <p:cNvSpPr txBox="true"/>
          <p:nvPr/>
        </p:nvSpPr>
        <p:spPr>
          <a:xfrm rot="0">
            <a:off x="-64405" y="8731969"/>
            <a:ext cx="713471"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245398" y="1562100"/>
            <a:ext cx="10165690" cy="3765070"/>
          </a:xfrm>
          <a:prstGeom prst="rect">
            <a:avLst/>
          </a:prstGeom>
        </p:spPr>
      </p:pic>
      <p:sp>
        <p:nvSpPr>
          <p:cNvPr name="TextBox 3" id="3"/>
          <p:cNvSpPr txBox="true"/>
          <p:nvPr/>
        </p:nvSpPr>
        <p:spPr>
          <a:xfrm rot="0">
            <a:off x="5944849" y="-161925"/>
            <a:ext cx="4817566"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Minmax</a:t>
            </a:r>
          </a:p>
        </p:txBody>
      </p:sp>
      <p:sp>
        <p:nvSpPr>
          <p:cNvPr name="TextBox 4" id="4"/>
          <p:cNvSpPr txBox="true"/>
          <p:nvPr/>
        </p:nvSpPr>
        <p:spPr>
          <a:xfrm rot="0">
            <a:off x="513057" y="7929453"/>
            <a:ext cx="14268571" cy="1889760"/>
          </a:xfrm>
          <a:prstGeom prst="rect">
            <a:avLst/>
          </a:prstGeom>
        </p:spPr>
        <p:txBody>
          <a:bodyPr anchor="t" rtlCol="false" tIns="0" lIns="0" bIns="0" rIns="0">
            <a:spAutoFit/>
          </a:bodyPr>
          <a:lstStyle/>
          <a:p>
            <a:pPr algn="just">
              <a:lnSpc>
                <a:spcPts val="5040"/>
              </a:lnSpc>
            </a:pPr>
            <a:r>
              <a:rPr lang="en-US" sz="3600">
                <a:solidFill>
                  <a:srgbClr val="000000"/>
                </a:solidFill>
                <a:latin typeface="Open Sans"/>
              </a:rPr>
              <a:t>∀ agent-controlle</a:t>
            </a:r>
            <a:r>
              <a:rPr lang="en-US" sz="3600">
                <a:solidFill>
                  <a:srgbClr val="000000"/>
                </a:solidFill>
                <a:latin typeface="Open Sans"/>
              </a:rPr>
              <a:t>d states, V(s) = max V(s') for s'∈successors(s)</a:t>
            </a:r>
          </a:p>
          <a:p>
            <a:pPr>
              <a:lnSpc>
                <a:spcPts val="5040"/>
              </a:lnSpc>
            </a:pPr>
            <a:r>
              <a:rPr lang="en-US" sz="3600">
                <a:solidFill>
                  <a:srgbClr val="000000"/>
                </a:solidFill>
                <a:latin typeface="Open Sans"/>
              </a:rPr>
              <a:t>∀ opponent-controlled states, V(s) = min V(s') for s'∈successors(s)</a:t>
            </a:r>
          </a:p>
          <a:p>
            <a:pPr>
              <a:lnSpc>
                <a:spcPts val="5040"/>
              </a:lnSpc>
            </a:pPr>
            <a:r>
              <a:rPr lang="en-US" sz="3600">
                <a:solidFill>
                  <a:srgbClr val="000000"/>
                </a:solidFill>
                <a:latin typeface="Open Sans"/>
              </a:rPr>
              <a:t>∀ terminal states, V(s) = known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4102292" y="-161925"/>
            <a:ext cx="9413081"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Offensive agent</a:t>
            </a:r>
          </a:p>
        </p:txBody>
      </p:sp>
      <p:sp>
        <p:nvSpPr>
          <p:cNvPr name="TextBox 3" id="3"/>
          <p:cNvSpPr txBox="true"/>
          <p:nvPr/>
        </p:nvSpPr>
        <p:spPr>
          <a:xfrm rot="0">
            <a:off x="0" y="1276350"/>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1.</a:t>
            </a:r>
          </a:p>
        </p:txBody>
      </p:sp>
      <p:sp>
        <p:nvSpPr>
          <p:cNvPr name="TextBox 4" id="4"/>
          <p:cNvSpPr txBox="true"/>
          <p:nvPr/>
        </p:nvSpPr>
        <p:spPr>
          <a:xfrm rot="0">
            <a:off x="693532" y="1399540"/>
            <a:ext cx="17594468"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First of</a:t>
            </a:r>
            <a:r>
              <a:rPr lang="en-US" sz="3600">
                <a:solidFill>
                  <a:srgbClr val="000000"/>
                </a:solidFill>
                <a:latin typeface="Open Sans"/>
              </a:rPr>
              <a:t> a</a:t>
            </a:r>
            <a:r>
              <a:rPr lang="en-US" sz="3600">
                <a:solidFill>
                  <a:srgbClr val="000000"/>
                </a:solidFill>
                <a:latin typeface="Open Sans"/>
              </a:rPr>
              <a:t>ll</a:t>
            </a:r>
            <a:r>
              <a:rPr lang="en-US" sz="3600">
                <a:solidFill>
                  <a:srgbClr val="000000"/>
                </a:solidFill>
                <a:latin typeface="Open Sans"/>
              </a:rPr>
              <a:t> </a:t>
            </a:r>
            <a:r>
              <a:rPr lang="en-US" sz="3600">
                <a:solidFill>
                  <a:srgbClr val="000000"/>
                </a:solidFill>
                <a:latin typeface="Open Sans"/>
              </a:rPr>
              <a:t>,when the agent i</a:t>
            </a:r>
            <a:r>
              <a:rPr lang="en-US" sz="3600">
                <a:solidFill>
                  <a:srgbClr val="000000"/>
                </a:solidFill>
                <a:latin typeface="Open Sans"/>
              </a:rPr>
              <a:t>s</a:t>
            </a:r>
            <a:r>
              <a:rPr lang="en-US" sz="3600">
                <a:solidFill>
                  <a:srgbClr val="000000"/>
                </a:solidFill>
                <a:latin typeface="Open Sans"/>
              </a:rPr>
              <a:t> not pacman it will try to catch all t</a:t>
            </a:r>
            <a:r>
              <a:rPr lang="en-US" sz="3600">
                <a:solidFill>
                  <a:srgbClr val="000000"/>
                </a:solidFill>
                <a:latin typeface="Open Sans"/>
              </a:rPr>
              <a:t>he</a:t>
            </a:r>
            <a:r>
              <a:rPr lang="en-US" sz="3600">
                <a:solidFill>
                  <a:srgbClr val="000000"/>
                </a:solidFill>
                <a:latin typeface="Open Sans"/>
              </a:rPr>
              <a:t> opposition p</a:t>
            </a:r>
            <a:r>
              <a:rPr lang="en-US" sz="3600">
                <a:solidFill>
                  <a:srgbClr val="000000"/>
                </a:solidFill>
                <a:latin typeface="Open Sans"/>
              </a:rPr>
              <a:t>a</a:t>
            </a:r>
            <a:r>
              <a:rPr lang="en-US" sz="3600">
                <a:solidFill>
                  <a:srgbClr val="000000"/>
                </a:solidFill>
                <a:latin typeface="Open Sans"/>
              </a:rPr>
              <a:t>cman </a:t>
            </a:r>
            <a:r>
              <a:rPr lang="en-US" sz="3600">
                <a:solidFill>
                  <a:srgbClr val="000000"/>
                </a:solidFill>
                <a:latin typeface="Open Sans"/>
              </a:rPr>
              <a:t>in</a:t>
            </a:r>
            <a:r>
              <a:rPr lang="en-US" sz="3600">
                <a:solidFill>
                  <a:srgbClr val="000000"/>
                </a:solidFill>
                <a:latin typeface="Open Sans"/>
              </a:rPr>
              <a:t> ran</a:t>
            </a:r>
            <a:r>
              <a:rPr lang="en-US" sz="3600">
                <a:solidFill>
                  <a:srgbClr val="000000"/>
                </a:solidFill>
                <a:latin typeface="Open Sans"/>
              </a:rPr>
              <a:t>g</a:t>
            </a:r>
            <a:r>
              <a:rPr lang="en-US" sz="3600">
                <a:solidFill>
                  <a:srgbClr val="000000"/>
                </a:solidFill>
                <a:latin typeface="Open Sans"/>
              </a:rPr>
              <a:t>e of distance within 10.</a:t>
            </a:r>
          </a:p>
        </p:txBody>
      </p:sp>
      <p:sp>
        <p:nvSpPr>
          <p:cNvPr name="TextBox 5" id="5"/>
          <p:cNvSpPr txBox="true"/>
          <p:nvPr/>
        </p:nvSpPr>
        <p:spPr>
          <a:xfrm rot="0">
            <a:off x="0" y="2718667"/>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2.</a:t>
            </a:r>
          </a:p>
        </p:txBody>
      </p:sp>
      <p:sp>
        <p:nvSpPr>
          <p:cNvPr name="TextBox 6" id="6"/>
          <p:cNvSpPr txBox="true"/>
          <p:nvPr/>
        </p:nvSpPr>
        <p:spPr>
          <a:xfrm rot="0">
            <a:off x="750682" y="2823442"/>
            <a:ext cx="16230600"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A</a:t>
            </a:r>
            <a:r>
              <a:rPr lang="en-US" sz="3600">
                <a:solidFill>
                  <a:srgbClr val="000000"/>
                </a:solidFill>
                <a:latin typeface="Open Sans"/>
              </a:rPr>
              <a:t>t the sametime ,it will try to minimise the </a:t>
            </a:r>
            <a:r>
              <a:rPr lang="en-US" sz="3600">
                <a:solidFill>
                  <a:srgbClr val="000000"/>
                </a:solidFill>
                <a:latin typeface="Open Sans"/>
              </a:rPr>
              <a:t>d</a:t>
            </a:r>
            <a:r>
              <a:rPr lang="en-US" sz="3600">
                <a:solidFill>
                  <a:srgbClr val="000000"/>
                </a:solidFill>
                <a:latin typeface="Open Sans"/>
              </a:rPr>
              <a:t>istance beteen opposition team foo</a:t>
            </a:r>
            <a:r>
              <a:rPr lang="en-US" sz="3600">
                <a:solidFill>
                  <a:srgbClr val="000000"/>
                </a:solidFill>
                <a:latin typeface="Open Sans"/>
              </a:rPr>
              <a:t>d </a:t>
            </a:r>
            <a:r>
              <a:rPr lang="en-US" sz="3600">
                <a:solidFill>
                  <a:srgbClr val="000000"/>
                </a:solidFill>
                <a:latin typeface="Open Sans"/>
              </a:rPr>
              <a:t>or</a:t>
            </a:r>
            <a:r>
              <a:rPr lang="en-US" sz="3600">
                <a:solidFill>
                  <a:srgbClr val="000000"/>
                </a:solidFill>
                <a:latin typeface="Open Sans"/>
              </a:rPr>
              <a:t> </a:t>
            </a:r>
            <a:r>
              <a:rPr lang="en-US" sz="3600">
                <a:solidFill>
                  <a:srgbClr val="000000"/>
                </a:solidFill>
                <a:latin typeface="Open Sans"/>
              </a:rPr>
              <a:t>cap</a:t>
            </a:r>
            <a:r>
              <a:rPr lang="en-US" sz="3600">
                <a:solidFill>
                  <a:srgbClr val="000000"/>
                </a:solidFill>
                <a:latin typeface="Open Sans"/>
              </a:rPr>
              <a:t>su</a:t>
            </a:r>
            <a:r>
              <a:rPr lang="en-US" sz="3600">
                <a:solidFill>
                  <a:srgbClr val="000000"/>
                </a:solidFill>
                <a:latin typeface="Open Sans"/>
              </a:rPr>
              <a:t>le wit</a:t>
            </a:r>
            <a:r>
              <a:rPr lang="en-US" sz="3600">
                <a:solidFill>
                  <a:srgbClr val="000000"/>
                </a:solidFill>
                <a:latin typeface="Open Sans"/>
              </a:rPr>
              <a:t>h</a:t>
            </a:r>
            <a:r>
              <a:rPr lang="en-US" sz="3600">
                <a:solidFill>
                  <a:srgbClr val="000000"/>
                </a:solidFill>
                <a:latin typeface="Open Sans"/>
              </a:rPr>
              <a:t>out c</a:t>
            </a:r>
            <a:r>
              <a:rPr lang="en-US" sz="3600">
                <a:solidFill>
                  <a:srgbClr val="000000"/>
                </a:solidFill>
                <a:latin typeface="Open Sans"/>
              </a:rPr>
              <a:t>a</a:t>
            </a:r>
            <a:r>
              <a:rPr lang="en-US" sz="3600">
                <a:solidFill>
                  <a:srgbClr val="000000"/>
                </a:solidFill>
                <a:latin typeface="Open Sans"/>
              </a:rPr>
              <a:t>ught by oppos</a:t>
            </a:r>
            <a:r>
              <a:rPr lang="en-US" sz="3600">
                <a:solidFill>
                  <a:srgbClr val="000000"/>
                </a:solidFill>
                <a:latin typeface="Open Sans"/>
              </a:rPr>
              <a:t>i</a:t>
            </a:r>
            <a:r>
              <a:rPr lang="en-US" sz="3600">
                <a:solidFill>
                  <a:srgbClr val="000000"/>
                </a:solidFill>
                <a:latin typeface="Open Sans"/>
              </a:rPr>
              <a:t>tio</a:t>
            </a:r>
            <a:r>
              <a:rPr lang="en-US" sz="3600">
                <a:solidFill>
                  <a:srgbClr val="000000"/>
                </a:solidFill>
                <a:latin typeface="Open Sans"/>
              </a:rPr>
              <a:t>n</a:t>
            </a:r>
            <a:r>
              <a:rPr lang="en-US" sz="3600">
                <a:solidFill>
                  <a:srgbClr val="000000"/>
                </a:solidFill>
                <a:latin typeface="Open Sans"/>
              </a:rPr>
              <a:t> pacman.</a:t>
            </a:r>
          </a:p>
        </p:txBody>
      </p:sp>
      <p:sp>
        <p:nvSpPr>
          <p:cNvPr name="TextBox 7" id="7"/>
          <p:cNvSpPr txBox="true"/>
          <p:nvPr/>
        </p:nvSpPr>
        <p:spPr>
          <a:xfrm rot="0">
            <a:off x="0" y="4256405"/>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3.</a:t>
            </a:r>
          </a:p>
        </p:txBody>
      </p:sp>
      <p:sp>
        <p:nvSpPr>
          <p:cNvPr name="TextBox 8" id="8"/>
          <p:cNvSpPr txBox="true"/>
          <p:nvPr/>
        </p:nvSpPr>
        <p:spPr>
          <a:xfrm rot="0">
            <a:off x="750682" y="4398645"/>
            <a:ext cx="16230600"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If </a:t>
            </a:r>
            <a:r>
              <a:rPr lang="en-US" sz="3600">
                <a:solidFill>
                  <a:srgbClr val="000000"/>
                </a:solidFill>
                <a:latin typeface="Open Sans"/>
              </a:rPr>
              <a:t> </a:t>
            </a:r>
            <a:r>
              <a:rPr lang="en-US" sz="3600">
                <a:solidFill>
                  <a:srgbClr val="000000"/>
                </a:solidFill>
                <a:latin typeface="Open Sans"/>
              </a:rPr>
              <a:t>the</a:t>
            </a:r>
            <a:r>
              <a:rPr lang="en-US" sz="3600">
                <a:solidFill>
                  <a:srgbClr val="000000"/>
                </a:solidFill>
                <a:latin typeface="Open Sans"/>
              </a:rPr>
              <a:t> </a:t>
            </a:r>
            <a:r>
              <a:rPr lang="en-US" sz="3600">
                <a:solidFill>
                  <a:srgbClr val="000000"/>
                </a:solidFill>
                <a:latin typeface="Open Sans"/>
              </a:rPr>
              <a:t>count of food i</a:t>
            </a:r>
            <a:r>
              <a:rPr lang="en-US" sz="3600">
                <a:solidFill>
                  <a:srgbClr val="000000"/>
                </a:solidFill>
                <a:latin typeface="Open Sans"/>
              </a:rPr>
              <a:t>s</a:t>
            </a:r>
            <a:r>
              <a:rPr lang="en-US" sz="3600">
                <a:solidFill>
                  <a:srgbClr val="000000"/>
                </a:solidFill>
                <a:latin typeface="Open Sans"/>
              </a:rPr>
              <a:t> fo</a:t>
            </a:r>
            <a:r>
              <a:rPr lang="en-US" sz="3600">
                <a:solidFill>
                  <a:srgbClr val="000000"/>
                </a:solidFill>
                <a:latin typeface="Open Sans"/>
              </a:rPr>
              <a:t>u</a:t>
            </a:r>
            <a:r>
              <a:rPr lang="en-US" sz="3600">
                <a:solidFill>
                  <a:srgbClr val="000000"/>
                </a:solidFill>
                <a:latin typeface="Open Sans"/>
              </a:rPr>
              <a:t>r t</a:t>
            </a:r>
            <a:r>
              <a:rPr lang="en-US" sz="3600">
                <a:solidFill>
                  <a:srgbClr val="000000"/>
                </a:solidFill>
                <a:latin typeface="Open Sans"/>
              </a:rPr>
              <a:t>he</a:t>
            </a:r>
            <a:r>
              <a:rPr lang="en-US" sz="3600">
                <a:solidFill>
                  <a:srgbClr val="000000"/>
                </a:solidFill>
                <a:latin typeface="Open Sans"/>
              </a:rPr>
              <a:t>n it will try return to its te</a:t>
            </a:r>
            <a:r>
              <a:rPr lang="en-US" sz="3600">
                <a:solidFill>
                  <a:srgbClr val="000000"/>
                </a:solidFill>
                <a:latin typeface="Open Sans"/>
              </a:rPr>
              <a:t>a</a:t>
            </a:r>
            <a:r>
              <a:rPr lang="en-US" sz="3600">
                <a:solidFill>
                  <a:srgbClr val="000000"/>
                </a:solidFill>
                <a:latin typeface="Open Sans"/>
              </a:rPr>
              <a:t>m provided their is no food in its surroun</a:t>
            </a:r>
            <a:r>
              <a:rPr lang="en-US" sz="3600">
                <a:solidFill>
                  <a:srgbClr val="000000"/>
                </a:solidFill>
                <a:latin typeface="Open Sans"/>
              </a:rPr>
              <a:t>ding</a:t>
            </a:r>
          </a:p>
        </p:txBody>
      </p:sp>
      <p:sp>
        <p:nvSpPr>
          <p:cNvPr name="TextBox 9" id="9"/>
          <p:cNvSpPr txBox="true"/>
          <p:nvPr/>
        </p:nvSpPr>
        <p:spPr>
          <a:xfrm rot="0">
            <a:off x="0" y="5967217"/>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4.</a:t>
            </a:r>
          </a:p>
        </p:txBody>
      </p:sp>
      <p:sp>
        <p:nvSpPr>
          <p:cNvPr name="TextBox 10" id="10"/>
          <p:cNvSpPr txBox="true"/>
          <p:nvPr/>
        </p:nvSpPr>
        <p:spPr>
          <a:xfrm rot="0">
            <a:off x="750682" y="6071357"/>
            <a:ext cx="16230600"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If their is foo</a:t>
            </a:r>
            <a:r>
              <a:rPr lang="en-US" sz="3600">
                <a:solidFill>
                  <a:srgbClr val="000000"/>
                </a:solidFill>
                <a:latin typeface="Open Sans"/>
              </a:rPr>
              <a:t>d</a:t>
            </a:r>
            <a:r>
              <a:rPr lang="en-US" sz="3600">
                <a:solidFill>
                  <a:srgbClr val="000000"/>
                </a:solidFill>
                <a:latin typeface="Open Sans"/>
              </a:rPr>
              <a:t> in its surroun</a:t>
            </a:r>
            <a:r>
              <a:rPr lang="en-US" sz="3600">
                <a:solidFill>
                  <a:srgbClr val="000000"/>
                </a:solidFill>
                <a:latin typeface="Open Sans"/>
              </a:rPr>
              <a:t>d</a:t>
            </a:r>
            <a:r>
              <a:rPr lang="en-US" sz="3600">
                <a:solidFill>
                  <a:srgbClr val="000000"/>
                </a:solidFill>
                <a:latin typeface="Open Sans"/>
              </a:rPr>
              <a:t>ing</a:t>
            </a:r>
            <a:r>
              <a:rPr lang="en-US" sz="3600">
                <a:solidFill>
                  <a:srgbClr val="000000"/>
                </a:solidFill>
                <a:latin typeface="Open Sans"/>
              </a:rPr>
              <a:t> </a:t>
            </a:r>
            <a:r>
              <a:rPr lang="en-US" sz="3600">
                <a:solidFill>
                  <a:srgbClr val="000000"/>
                </a:solidFill>
                <a:latin typeface="Open Sans"/>
              </a:rPr>
              <a:t>,then it will e</a:t>
            </a:r>
            <a:r>
              <a:rPr lang="en-US" sz="3600">
                <a:solidFill>
                  <a:srgbClr val="000000"/>
                </a:solidFill>
                <a:latin typeface="Open Sans"/>
              </a:rPr>
              <a:t>a</a:t>
            </a:r>
            <a:r>
              <a:rPr lang="en-US" sz="3600">
                <a:solidFill>
                  <a:srgbClr val="000000"/>
                </a:solidFill>
                <a:latin typeface="Open Sans"/>
              </a:rPr>
              <a:t>t.</a:t>
            </a:r>
            <a:r>
              <a:rPr lang="en-US" sz="3600">
                <a:solidFill>
                  <a:srgbClr val="000000"/>
                </a:solidFill>
                <a:latin typeface="Open Sans"/>
              </a:rPr>
              <a:t> </a:t>
            </a:r>
            <a:r>
              <a:rPr lang="en-US" sz="3600">
                <a:solidFill>
                  <a:srgbClr val="000000"/>
                </a:solidFill>
                <a:latin typeface="Open Sans"/>
              </a:rPr>
              <a:t>if count of food get</a:t>
            </a:r>
            <a:r>
              <a:rPr lang="en-US" sz="3600">
                <a:solidFill>
                  <a:srgbClr val="000000"/>
                </a:solidFill>
                <a:latin typeface="Open Sans"/>
              </a:rPr>
              <a:t>s</a:t>
            </a:r>
            <a:r>
              <a:rPr lang="en-US" sz="3600">
                <a:solidFill>
                  <a:srgbClr val="000000"/>
                </a:solidFill>
                <a:latin typeface="Open Sans"/>
              </a:rPr>
              <a:t> greater than eq</a:t>
            </a:r>
            <a:r>
              <a:rPr lang="en-US" sz="3600">
                <a:solidFill>
                  <a:srgbClr val="000000"/>
                </a:solidFill>
                <a:latin typeface="Open Sans"/>
              </a:rPr>
              <a:t>u</a:t>
            </a:r>
            <a:r>
              <a:rPr lang="en-US" sz="3600">
                <a:solidFill>
                  <a:srgbClr val="000000"/>
                </a:solidFill>
                <a:latin typeface="Open Sans"/>
              </a:rPr>
              <a:t>al to six t</a:t>
            </a:r>
            <a:r>
              <a:rPr lang="en-US" sz="3600">
                <a:solidFill>
                  <a:srgbClr val="000000"/>
                </a:solidFill>
                <a:latin typeface="Open Sans"/>
              </a:rPr>
              <a:t>he</a:t>
            </a:r>
            <a:r>
              <a:rPr lang="en-US" sz="3600">
                <a:solidFill>
                  <a:srgbClr val="000000"/>
                </a:solidFill>
                <a:latin typeface="Open Sans"/>
              </a:rPr>
              <a:t>n it will return to its te</a:t>
            </a:r>
            <a:r>
              <a:rPr lang="en-US" sz="3600">
                <a:solidFill>
                  <a:srgbClr val="000000"/>
                </a:solidFill>
                <a:latin typeface="Open Sans"/>
              </a:rPr>
              <a:t>a</a:t>
            </a:r>
            <a:r>
              <a:rPr lang="en-US" sz="3600">
                <a:solidFill>
                  <a:srgbClr val="000000"/>
                </a:solidFill>
                <a:latin typeface="Open Sans"/>
              </a:rPr>
              <a:t>m an</a:t>
            </a:r>
            <a:r>
              <a:rPr lang="en-US" sz="3600">
                <a:solidFill>
                  <a:srgbClr val="000000"/>
                </a:solidFill>
                <a:latin typeface="Open Sans"/>
              </a:rPr>
              <a:t>d</a:t>
            </a:r>
            <a:r>
              <a:rPr lang="en-US" sz="3600">
                <a:solidFill>
                  <a:srgbClr val="000000"/>
                </a:solidFill>
                <a:latin typeface="Open Sans"/>
              </a:rPr>
              <a:t> try aga</a:t>
            </a:r>
            <a:r>
              <a:rPr lang="en-US" sz="3600">
                <a:solidFill>
                  <a:srgbClr val="000000"/>
                </a:solidFill>
                <a:latin typeface="Open Sans"/>
              </a:rPr>
              <a:t>in</a:t>
            </a:r>
            <a:r>
              <a:rPr lang="en-US" sz="3600">
                <a:solidFill>
                  <a:srgbClr val="000000"/>
                </a:solidFill>
                <a:latin typeface="Open Sans"/>
              </a:rPr>
              <a:t>.</a:t>
            </a:r>
          </a:p>
        </p:txBody>
      </p:sp>
      <p:sp>
        <p:nvSpPr>
          <p:cNvPr name="TextBox 11" id="11"/>
          <p:cNvSpPr txBox="true"/>
          <p:nvPr/>
        </p:nvSpPr>
        <p:spPr>
          <a:xfrm rot="0">
            <a:off x="0" y="7514146"/>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5.</a:t>
            </a:r>
          </a:p>
        </p:txBody>
      </p:sp>
      <p:sp>
        <p:nvSpPr>
          <p:cNvPr name="TextBox 12" id="12"/>
          <p:cNvSpPr txBox="true"/>
          <p:nvPr/>
        </p:nvSpPr>
        <p:spPr>
          <a:xfrm rot="0">
            <a:off x="896314" y="7665276"/>
            <a:ext cx="15958535"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If he fin</a:t>
            </a:r>
            <a:r>
              <a:rPr lang="en-US" sz="3600">
                <a:solidFill>
                  <a:srgbClr val="000000"/>
                </a:solidFill>
                <a:latin typeface="Open Sans"/>
              </a:rPr>
              <a:t>d</a:t>
            </a:r>
            <a:r>
              <a:rPr lang="en-US" sz="3600">
                <a:solidFill>
                  <a:srgbClr val="000000"/>
                </a:solidFill>
                <a:latin typeface="Open Sans"/>
              </a:rPr>
              <a:t> foo</a:t>
            </a:r>
            <a:r>
              <a:rPr lang="en-US" sz="3600">
                <a:solidFill>
                  <a:srgbClr val="000000"/>
                </a:solidFill>
                <a:latin typeface="Open Sans"/>
              </a:rPr>
              <a:t>d a</a:t>
            </a:r>
            <a:r>
              <a:rPr lang="en-US" sz="3600">
                <a:solidFill>
                  <a:srgbClr val="000000"/>
                </a:solidFill>
                <a:latin typeface="Open Sans"/>
              </a:rPr>
              <a:t>nd</a:t>
            </a:r>
            <a:r>
              <a:rPr lang="en-US" sz="3600">
                <a:solidFill>
                  <a:srgbClr val="000000"/>
                </a:solidFill>
                <a:latin typeface="Open Sans"/>
              </a:rPr>
              <a:t> </a:t>
            </a:r>
            <a:r>
              <a:rPr lang="en-US" sz="3600">
                <a:solidFill>
                  <a:srgbClr val="000000"/>
                </a:solidFill>
                <a:latin typeface="Open Sans"/>
              </a:rPr>
              <a:t>cap</a:t>
            </a:r>
            <a:r>
              <a:rPr lang="en-US" sz="3600">
                <a:solidFill>
                  <a:srgbClr val="000000"/>
                </a:solidFill>
                <a:latin typeface="Open Sans"/>
              </a:rPr>
              <a:t>su</a:t>
            </a:r>
            <a:r>
              <a:rPr lang="en-US" sz="3600">
                <a:solidFill>
                  <a:srgbClr val="000000"/>
                </a:solidFill>
                <a:latin typeface="Open Sans"/>
              </a:rPr>
              <a:t>l</a:t>
            </a:r>
            <a:r>
              <a:rPr lang="en-US" sz="3600">
                <a:solidFill>
                  <a:srgbClr val="000000"/>
                </a:solidFill>
                <a:latin typeface="Open Sans"/>
              </a:rPr>
              <a:t>e</a:t>
            </a:r>
            <a:r>
              <a:rPr lang="en-US" sz="3600">
                <a:solidFill>
                  <a:srgbClr val="000000"/>
                </a:solidFill>
                <a:latin typeface="Open Sans"/>
              </a:rPr>
              <a:t> </a:t>
            </a:r>
            <a:r>
              <a:rPr lang="en-US" sz="3600">
                <a:solidFill>
                  <a:srgbClr val="000000"/>
                </a:solidFill>
                <a:latin typeface="Open Sans"/>
              </a:rPr>
              <a:t>a</a:t>
            </a:r>
            <a:r>
              <a:rPr lang="en-US" sz="3600">
                <a:solidFill>
                  <a:srgbClr val="000000"/>
                </a:solidFill>
                <a:latin typeface="Open Sans"/>
              </a:rPr>
              <a:t>t </a:t>
            </a:r>
            <a:r>
              <a:rPr lang="en-US" sz="3600">
                <a:solidFill>
                  <a:srgbClr val="000000"/>
                </a:solidFill>
                <a:latin typeface="Open Sans"/>
              </a:rPr>
              <a:t>di</a:t>
            </a:r>
            <a:r>
              <a:rPr lang="en-US" sz="3600">
                <a:solidFill>
                  <a:srgbClr val="000000"/>
                </a:solidFill>
                <a:latin typeface="Open Sans"/>
              </a:rPr>
              <a:t>sta</a:t>
            </a:r>
            <a:r>
              <a:rPr lang="en-US" sz="3600">
                <a:solidFill>
                  <a:srgbClr val="000000"/>
                </a:solidFill>
                <a:latin typeface="Open Sans"/>
              </a:rPr>
              <a:t>n</a:t>
            </a:r>
            <a:r>
              <a:rPr lang="en-US" sz="3600">
                <a:solidFill>
                  <a:srgbClr val="000000"/>
                </a:solidFill>
                <a:latin typeface="Open Sans"/>
              </a:rPr>
              <a:t>ce one from him ,then it will eat capsule.</a:t>
            </a:r>
          </a:p>
        </p:txBody>
      </p:sp>
      <p:sp>
        <p:nvSpPr>
          <p:cNvPr name="TextBox 13" id="13"/>
          <p:cNvSpPr txBox="true"/>
          <p:nvPr/>
        </p:nvSpPr>
        <p:spPr>
          <a:xfrm rot="0">
            <a:off x="0" y="8767128"/>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6.</a:t>
            </a:r>
          </a:p>
        </p:txBody>
      </p:sp>
      <p:sp>
        <p:nvSpPr>
          <p:cNvPr name="TextBox 14" id="14"/>
          <p:cNvSpPr txBox="true"/>
          <p:nvPr/>
        </p:nvSpPr>
        <p:spPr>
          <a:xfrm rot="0">
            <a:off x="769881" y="8995092"/>
            <a:ext cx="17518119" cy="1251585"/>
          </a:xfrm>
          <a:prstGeom prst="rect">
            <a:avLst/>
          </a:prstGeom>
        </p:spPr>
        <p:txBody>
          <a:bodyPr anchor="t" rtlCol="false" tIns="0" lIns="0" bIns="0" rIns="0">
            <a:spAutoFit/>
          </a:bodyPr>
          <a:lstStyle/>
          <a:p>
            <a:pPr>
              <a:lnSpc>
                <a:spcPts val="5040"/>
              </a:lnSpc>
            </a:pPr>
            <a:r>
              <a:rPr lang="en-US" sz="3600">
                <a:solidFill>
                  <a:srgbClr val="000000"/>
                </a:solidFill>
                <a:latin typeface="Open Sans"/>
              </a:rPr>
              <a:t>If he fin</a:t>
            </a:r>
            <a:r>
              <a:rPr lang="en-US" sz="3600">
                <a:solidFill>
                  <a:srgbClr val="000000"/>
                </a:solidFill>
                <a:latin typeface="Open Sans"/>
              </a:rPr>
              <a:t>d </a:t>
            </a:r>
            <a:r>
              <a:rPr lang="en-US" sz="3600">
                <a:solidFill>
                  <a:srgbClr val="000000"/>
                </a:solidFill>
                <a:latin typeface="Open Sans"/>
              </a:rPr>
              <a:t>opposition pl</a:t>
            </a:r>
            <a:r>
              <a:rPr lang="en-US" sz="3600">
                <a:solidFill>
                  <a:srgbClr val="000000"/>
                </a:solidFill>
                <a:latin typeface="Open Sans"/>
              </a:rPr>
              <a:t>a</a:t>
            </a:r>
            <a:r>
              <a:rPr lang="en-US" sz="3600">
                <a:solidFill>
                  <a:srgbClr val="000000"/>
                </a:solidFill>
                <a:latin typeface="Open Sans"/>
              </a:rPr>
              <a:t>yer</a:t>
            </a:r>
            <a:r>
              <a:rPr lang="en-US" sz="3600">
                <a:solidFill>
                  <a:srgbClr val="000000"/>
                </a:solidFill>
                <a:latin typeface="Open Sans"/>
              </a:rPr>
              <a:t> </a:t>
            </a:r>
            <a:r>
              <a:rPr lang="en-US" sz="3600">
                <a:solidFill>
                  <a:srgbClr val="000000"/>
                </a:solidFill>
                <a:latin typeface="Open Sans"/>
              </a:rPr>
              <a:t>i</a:t>
            </a:r>
            <a:r>
              <a:rPr lang="en-US" sz="3600">
                <a:solidFill>
                  <a:srgbClr val="000000"/>
                </a:solidFill>
                <a:latin typeface="Open Sans"/>
              </a:rPr>
              <a:t>s</a:t>
            </a:r>
            <a:r>
              <a:rPr lang="en-US" sz="3600">
                <a:solidFill>
                  <a:srgbClr val="000000"/>
                </a:solidFill>
                <a:latin typeface="Open Sans"/>
              </a:rPr>
              <a:t> scared  t</a:t>
            </a:r>
            <a:r>
              <a:rPr lang="en-US" sz="3600">
                <a:solidFill>
                  <a:srgbClr val="000000"/>
                </a:solidFill>
                <a:latin typeface="Open Sans"/>
              </a:rPr>
              <a:t>he</a:t>
            </a:r>
            <a:r>
              <a:rPr lang="en-US" sz="3600">
                <a:solidFill>
                  <a:srgbClr val="000000"/>
                </a:solidFill>
                <a:latin typeface="Open Sans"/>
              </a:rPr>
              <a:t>n our p</a:t>
            </a:r>
            <a:r>
              <a:rPr lang="en-US" sz="3600">
                <a:solidFill>
                  <a:srgbClr val="000000"/>
                </a:solidFill>
                <a:latin typeface="Open Sans"/>
              </a:rPr>
              <a:t>a</a:t>
            </a:r>
            <a:r>
              <a:rPr lang="en-US" sz="3600">
                <a:solidFill>
                  <a:srgbClr val="000000"/>
                </a:solidFill>
                <a:latin typeface="Open Sans"/>
              </a:rPr>
              <a:t>cman w</a:t>
            </a:r>
            <a:r>
              <a:rPr lang="en-US" sz="3600">
                <a:solidFill>
                  <a:srgbClr val="000000"/>
                </a:solidFill>
                <a:latin typeface="Open Sans"/>
              </a:rPr>
              <a:t>i</a:t>
            </a:r>
            <a:r>
              <a:rPr lang="en-US" sz="3600">
                <a:solidFill>
                  <a:srgbClr val="000000"/>
                </a:solidFill>
                <a:latin typeface="Open Sans"/>
              </a:rPr>
              <a:t>ll try eat them if possible.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1028700" y="813253"/>
            <a:ext cx="11546940" cy="6682791"/>
          </a:xfrm>
          <a:prstGeom prst="rect">
            <a:avLst/>
          </a:prstGeom>
        </p:spPr>
      </p:pic>
      <p:sp>
        <p:nvSpPr>
          <p:cNvPr name="TextBox 3" id="3"/>
          <p:cNvSpPr txBox="true"/>
          <p:nvPr/>
        </p:nvSpPr>
        <p:spPr>
          <a:xfrm rot="0">
            <a:off x="1028700" y="7952442"/>
            <a:ext cx="17259300" cy="1811020"/>
          </a:xfrm>
          <a:prstGeom prst="rect">
            <a:avLst/>
          </a:prstGeom>
        </p:spPr>
        <p:txBody>
          <a:bodyPr anchor="t" rtlCol="false" tIns="0" lIns="0" bIns="0" rIns="0">
            <a:spAutoFit/>
          </a:bodyPr>
          <a:lstStyle/>
          <a:p>
            <a:pPr>
              <a:lnSpc>
                <a:spcPts val="7280"/>
              </a:lnSpc>
            </a:pPr>
            <a:r>
              <a:rPr lang="en-US" sz="5200">
                <a:solidFill>
                  <a:srgbClr val="000000"/>
                </a:solidFill>
                <a:latin typeface="Open Sans"/>
              </a:rPr>
              <a:t>In this picture the red pacman stuck in the vally and move front and back.</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blipFill>
          <a:blip r:embed="rId2"/>
          <a:srcRect l="0" t="7786" r="0" b="7786"/>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3702509" y="-161925"/>
            <a:ext cx="8407896" cy="1533525"/>
          </a:xfrm>
          <a:prstGeom prst="rect">
            <a:avLst/>
          </a:prstGeom>
        </p:spPr>
        <p:txBody>
          <a:bodyPr anchor="t" rtlCol="false" tIns="0" lIns="0" bIns="0" rIns="0">
            <a:spAutoFit/>
          </a:bodyPr>
          <a:lstStyle/>
          <a:p>
            <a:pPr algn="ctr">
              <a:lnSpc>
                <a:spcPts val="12599"/>
              </a:lnSpc>
            </a:pPr>
            <a:r>
              <a:rPr lang="en-US" sz="9000">
                <a:solidFill>
                  <a:srgbClr val="000000"/>
                </a:solidFill>
                <a:latin typeface="Open Sans Extra Bold"/>
              </a:rPr>
              <a:t>Review of loss</a:t>
            </a:r>
          </a:p>
        </p:txBody>
      </p:sp>
      <p:sp>
        <p:nvSpPr>
          <p:cNvPr name="TextBox 3" id="3"/>
          <p:cNvSpPr txBox="true"/>
          <p:nvPr/>
        </p:nvSpPr>
        <p:spPr>
          <a:xfrm rot="0">
            <a:off x="112071" y="1532688"/>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1.</a:t>
            </a:r>
          </a:p>
        </p:txBody>
      </p:sp>
      <p:sp>
        <p:nvSpPr>
          <p:cNvPr name="TextBox 4" id="4"/>
          <p:cNvSpPr txBox="true"/>
          <p:nvPr/>
        </p:nvSpPr>
        <p:spPr>
          <a:xfrm rot="0">
            <a:off x="1028700" y="1532688"/>
            <a:ext cx="17259300" cy="1811020"/>
          </a:xfrm>
          <a:prstGeom prst="rect">
            <a:avLst/>
          </a:prstGeom>
        </p:spPr>
        <p:txBody>
          <a:bodyPr anchor="t" rtlCol="false" tIns="0" lIns="0" bIns="0" rIns="0">
            <a:spAutoFit/>
          </a:bodyPr>
          <a:lstStyle/>
          <a:p>
            <a:pPr>
              <a:lnSpc>
                <a:spcPts val="7280"/>
              </a:lnSpc>
            </a:pPr>
            <a:r>
              <a:rPr lang="en-US" sz="5200">
                <a:solidFill>
                  <a:srgbClr val="000000"/>
                </a:solidFill>
                <a:latin typeface="Open Sans"/>
              </a:rPr>
              <a:t>A</a:t>
            </a:r>
            <a:r>
              <a:rPr lang="en-US" sz="5200">
                <a:solidFill>
                  <a:srgbClr val="000000"/>
                </a:solidFill>
                <a:latin typeface="Open Sans"/>
              </a:rPr>
              <a:t>s we </a:t>
            </a:r>
            <a:r>
              <a:rPr lang="en-US" sz="5200">
                <a:solidFill>
                  <a:srgbClr val="000000"/>
                </a:solidFill>
                <a:latin typeface="Open Sans"/>
              </a:rPr>
              <a:t>d</a:t>
            </a:r>
            <a:r>
              <a:rPr lang="en-US" sz="5200">
                <a:solidFill>
                  <a:srgbClr val="000000"/>
                </a:solidFill>
                <a:latin typeface="Open Sans"/>
              </a:rPr>
              <a:t>efensive</a:t>
            </a:r>
            <a:r>
              <a:rPr lang="en-US" sz="5200">
                <a:solidFill>
                  <a:srgbClr val="000000"/>
                </a:solidFill>
                <a:latin typeface="Open Sans"/>
              </a:rPr>
              <a:t> a</a:t>
            </a:r>
            <a:r>
              <a:rPr lang="en-US" sz="5200">
                <a:solidFill>
                  <a:srgbClr val="000000"/>
                </a:solidFill>
                <a:latin typeface="Open Sans"/>
              </a:rPr>
              <a:t>gent</a:t>
            </a:r>
            <a:r>
              <a:rPr lang="en-US" sz="5200">
                <a:solidFill>
                  <a:srgbClr val="000000"/>
                </a:solidFill>
                <a:latin typeface="Open Sans"/>
              </a:rPr>
              <a:t> </a:t>
            </a:r>
            <a:r>
              <a:rPr lang="en-US" sz="5200">
                <a:solidFill>
                  <a:srgbClr val="000000"/>
                </a:solidFill>
                <a:latin typeface="Open Sans"/>
              </a:rPr>
              <a:t>which ha</a:t>
            </a:r>
            <a:r>
              <a:rPr lang="en-US" sz="5200">
                <a:solidFill>
                  <a:srgbClr val="000000"/>
                </a:solidFill>
                <a:latin typeface="Open Sans"/>
              </a:rPr>
              <a:t>s</a:t>
            </a:r>
            <a:r>
              <a:rPr lang="en-US" sz="5200">
                <a:solidFill>
                  <a:srgbClr val="000000"/>
                </a:solidFill>
                <a:latin typeface="Open Sans"/>
              </a:rPr>
              <a:t> only jo</a:t>
            </a:r>
            <a:r>
              <a:rPr lang="en-US" sz="5200">
                <a:solidFill>
                  <a:srgbClr val="000000"/>
                </a:solidFill>
                <a:latin typeface="Open Sans"/>
              </a:rPr>
              <a:t>b</a:t>
            </a:r>
            <a:r>
              <a:rPr lang="en-US" sz="5200">
                <a:solidFill>
                  <a:srgbClr val="000000"/>
                </a:solidFill>
                <a:latin typeface="Open Sans"/>
              </a:rPr>
              <a:t> to to protect t</a:t>
            </a:r>
            <a:r>
              <a:rPr lang="en-US" sz="5200">
                <a:solidFill>
                  <a:srgbClr val="000000"/>
                </a:solidFill>
                <a:latin typeface="Open Sans"/>
              </a:rPr>
              <a:t>he</a:t>
            </a:r>
            <a:r>
              <a:rPr lang="en-US" sz="5200">
                <a:solidFill>
                  <a:srgbClr val="000000"/>
                </a:solidFill>
                <a:latin typeface="Open Sans"/>
              </a:rPr>
              <a:t> food </a:t>
            </a:r>
            <a:r>
              <a:rPr lang="en-US" sz="5200">
                <a:solidFill>
                  <a:srgbClr val="000000"/>
                </a:solidFill>
                <a:latin typeface="Open Sans"/>
              </a:rPr>
              <a:t>a</a:t>
            </a:r>
            <a:r>
              <a:rPr lang="en-US" sz="5200">
                <a:solidFill>
                  <a:srgbClr val="000000"/>
                </a:solidFill>
                <a:latin typeface="Open Sans"/>
              </a:rPr>
              <a:t>n</a:t>
            </a:r>
            <a:r>
              <a:rPr lang="en-US" sz="5200">
                <a:solidFill>
                  <a:srgbClr val="000000"/>
                </a:solidFill>
                <a:latin typeface="Open Sans"/>
              </a:rPr>
              <a:t>d</a:t>
            </a:r>
            <a:r>
              <a:rPr lang="en-US" sz="5200">
                <a:solidFill>
                  <a:srgbClr val="000000"/>
                </a:solidFill>
                <a:latin typeface="Open Sans"/>
              </a:rPr>
              <a:t> not attack on opposit</a:t>
            </a:r>
            <a:r>
              <a:rPr lang="en-US" sz="5200">
                <a:solidFill>
                  <a:srgbClr val="000000"/>
                </a:solidFill>
                <a:latin typeface="Open Sans"/>
              </a:rPr>
              <a:t>i</a:t>
            </a:r>
            <a:r>
              <a:rPr lang="en-US" sz="5200">
                <a:solidFill>
                  <a:srgbClr val="000000"/>
                </a:solidFill>
                <a:latin typeface="Open Sans"/>
              </a:rPr>
              <a:t>o</a:t>
            </a:r>
            <a:r>
              <a:rPr lang="en-US" sz="5200">
                <a:solidFill>
                  <a:srgbClr val="000000"/>
                </a:solidFill>
                <a:latin typeface="Open Sans"/>
              </a:rPr>
              <a:t>n</a:t>
            </a:r>
            <a:r>
              <a:rPr lang="en-US" sz="5200">
                <a:solidFill>
                  <a:srgbClr val="000000"/>
                </a:solidFill>
                <a:latin typeface="Open Sans"/>
              </a:rPr>
              <a:t> side.</a:t>
            </a:r>
          </a:p>
        </p:txBody>
      </p:sp>
      <p:sp>
        <p:nvSpPr>
          <p:cNvPr name="TextBox 5" id="5"/>
          <p:cNvSpPr txBox="true"/>
          <p:nvPr/>
        </p:nvSpPr>
        <p:spPr>
          <a:xfrm rot="0">
            <a:off x="112071" y="3827299"/>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2.</a:t>
            </a:r>
          </a:p>
        </p:txBody>
      </p:sp>
      <p:sp>
        <p:nvSpPr>
          <p:cNvPr name="TextBox 6" id="6"/>
          <p:cNvSpPr txBox="true"/>
          <p:nvPr/>
        </p:nvSpPr>
        <p:spPr>
          <a:xfrm rot="0">
            <a:off x="1028700" y="3827299"/>
            <a:ext cx="17259300" cy="1811020"/>
          </a:xfrm>
          <a:prstGeom prst="rect">
            <a:avLst/>
          </a:prstGeom>
        </p:spPr>
        <p:txBody>
          <a:bodyPr anchor="t" rtlCol="false" tIns="0" lIns="0" bIns="0" rIns="0">
            <a:spAutoFit/>
          </a:bodyPr>
          <a:lstStyle/>
          <a:p>
            <a:pPr>
              <a:lnSpc>
                <a:spcPts val="7280"/>
              </a:lnSpc>
            </a:pPr>
            <a:r>
              <a:rPr lang="en-US" sz="5200">
                <a:solidFill>
                  <a:srgbClr val="000000"/>
                </a:solidFill>
                <a:latin typeface="Open Sans"/>
              </a:rPr>
              <a:t>Sometime</a:t>
            </a:r>
            <a:r>
              <a:rPr lang="en-US" sz="5200">
                <a:solidFill>
                  <a:srgbClr val="000000"/>
                </a:solidFill>
                <a:latin typeface="Open Sans"/>
              </a:rPr>
              <a:t> a</a:t>
            </a:r>
            <a:r>
              <a:rPr lang="en-US" sz="5200">
                <a:solidFill>
                  <a:srgbClr val="000000"/>
                </a:solidFill>
                <a:latin typeface="Open Sans"/>
              </a:rPr>
              <a:t>gent get</a:t>
            </a:r>
            <a:r>
              <a:rPr lang="en-US" sz="5200">
                <a:solidFill>
                  <a:srgbClr val="000000"/>
                </a:solidFill>
                <a:latin typeface="Open Sans"/>
              </a:rPr>
              <a:t> s</a:t>
            </a:r>
            <a:r>
              <a:rPr lang="en-US" sz="5200">
                <a:solidFill>
                  <a:srgbClr val="000000"/>
                </a:solidFill>
                <a:latin typeface="Open Sans"/>
              </a:rPr>
              <a:t>tuck some places  so it j</a:t>
            </a:r>
            <a:r>
              <a:rPr lang="en-US" sz="5200">
                <a:solidFill>
                  <a:srgbClr val="000000"/>
                </a:solidFill>
                <a:latin typeface="Open Sans"/>
              </a:rPr>
              <a:t>u</a:t>
            </a:r>
            <a:r>
              <a:rPr lang="en-US" sz="5200">
                <a:solidFill>
                  <a:srgbClr val="000000"/>
                </a:solidFill>
                <a:latin typeface="Open Sans"/>
              </a:rPr>
              <a:t>st wast</a:t>
            </a:r>
            <a:r>
              <a:rPr lang="en-US" sz="5200">
                <a:solidFill>
                  <a:srgbClr val="000000"/>
                </a:solidFill>
                <a:latin typeface="Open Sans"/>
              </a:rPr>
              <a:t>e</a:t>
            </a:r>
            <a:r>
              <a:rPr lang="en-US" sz="5200">
                <a:solidFill>
                  <a:srgbClr val="000000"/>
                </a:solidFill>
                <a:latin typeface="Open Sans"/>
              </a:rPr>
              <a:t>d of time </a:t>
            </a:r>
            <a:r>
              <a:rPr lang="en-US" sz="5200">
                <a:solidFill>
                  <a:srgbClr val="000000"/>
                </a:solidFill>
                <a:latin typeface="Open Sans"/>
              </a:rPr>
              <a:t>a</a:t>
            </a:r>
            <a:r>
              <a:rPr lang="en-US" sz="5200">
                <a:solidFill>
                  <a:srgbClr val="000000"/>
                </a:solidFill>
                <a:latin typeface="Open Sans"/>
              </a:rPr>
              <a:t>n</a:t>
            </a:r>
            <a:r>
              <a:rPr lang="en-US" sz="5200">
                <a:solidFill>
                  <a:srgbClr val="000000"/>
                </a:solidFill>
                <a:latin typeface="Open Sans"/>
              </a:rPr>
              <a:t>d</a:t>
            </a:r>
            <a:r>
              <a:rPr lang="en-US" sz="5200">
                <a:solidFill>
                  <a:srgbClr val="000000"/>
                </a:solidFill>
                <a:latin typeface="Open Sans"/>
              </a:rPr>
              <a:t> we are not geet</a:t>
            </a:r>
            <a:r>
              <a:rPr lang="en-US" sz="5200">
                <a:solidFill>
                  <a:srgbClr val="000000"/>
                </a:solidFill>
                <a:latin typeface="Open Sans"/>
              </a:rPr>
              <a:t>ing</a:t>
            </a:r>
            <a:r>
              <a:rPr lang="en-US" sz="5200">
                <a:solidFill>
                  <a:srgbClr val="000000"/>
                </a:solidFill>
                <a:latin typeface="Open Sans"/>
              </a:rPr>
              <a:t> score.</a:t>
            </a:r>
          </a:p>
        </p:txBody>
      </p:sp>
      <p:sp>
        <p:nvSpPr>
          <p:cNvPr name="TextBox 7" id="7"/>
          <p:cNvSpPr txBox="true"/>
          <p:nvPr/>
        </p:nvSpPr>
        <p:spPr>
          <a:xfrm rot="0">
            <a:off x="112071" y="6147692"/>
            <a:ext cx="553343"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3.</a:t>
            </a:r>
          </a:p>
        </p:txBody>
      </p:sp>
      <p:sp>
        <p:nvSpPr>
          <p:cNvPr name="TextBox 8" id="8"/>
          <p:cNvSpPr txBox="true"/>
          <p:nvPr/>
        </p:nvSpPr>
        <p:spPr>
          <a:xfrm rot="0">
            <a:off x="1028700" y="6147692"/>
            <a:ext cx="15155912" cy="887095"/>
          </a:xfrm>
          <a:prstGeom prst="rect">
            <a:avLst/>
          </a:prstGeom>
        </p:spPr>
        <p:txBody>
          <a:bodyPr anchor="t" rtlCol="false" tIns="0" lIns="0" bIns="0" rIns="0">
            <a:spAutoFit/>
          </a:bodyPr>
          <a:lstStyle/>
          <a:p>
            <a:pPr algn="ctr">
              <a:lnSpc>
                <a:spcPts val="7280"/>
              </a:lnSpc>
            </a:pPr>
            <a:r>
              <a:rPr lang="en-US" sz="5200">
                <a:solidFill>
                  <a:srgbClr val="000000"/>
                </a:solidFill>
                <a:latin typeface="Open Sans"/>
              </a:rPr>
              <a:t>A</a:t>
            </a:r>
            <a:r>
              <a:rPr lang="en-US" sz="5200">
                <a:solidFill>
                  <a:srgbClr val="000000"/>
                </a:solidFill>
                <a:latin typeface="Open Sans"/>
              </a:rPr>
              <a:t>gent </a:t>
            </a:r>
            <a:r>
              <a:rPr lang="en-US" sz="5200">
                <a:solidFill>
                  <a:srgbClr val="000000"/>
                </a:solidFill>
                <a:latin typeface="Open Sans"/>
              </a:rPr>
              <a:t>d</a:t>
            </a:r>
            <a:r>
              <a:rPr lang="en-US" sz="5200">
                <a:solidFill>
                  <a:srgbClr val="000000"/>
                </a:solidFill>
                <a:latin typeface="Open Sans"/>
              </a:rPr>
              <a:t>i</a:t>
            </a:r>
            <a:r>
              <a:rPr lang="en-US" sz="5200">
                <a:solidFill>
                  <a:srgbClr val="000000"/>
                </a:solidFill>
                <a:latin typeface="Open Sans"/>
              </a:rPr>
              <a:t>d </a:t>
            </a:r>
            <a:r>
              <a:rPr lang="en-US" sz="5200">
                <a:solidFill>
                  <a:srgbClr val="000000"/>
                </a:solidFill>
                <a:latin typeface="Open Sans"/>
              </a:rPr>
              <a:t>not give priorities</a:t>
            </a:r>
            <a:r>
              <a:rPr lang="en-US" sz="5200">
                <a:solidFill>
                  <a:srgbClr val="000000"/>
                </a:solidFill>
                <a:latin typeface="Open Sans"/>
              </a:rPr>
              <a:t> </a:t>
            </a:r>
            <a:r>
              <a:rPr lang="en-US" sz="5200">
                <a:solidFill>
                  <a:srgbClr val="000000"/>
                </a:solidFill>
                <a:latin typeface="Open Sans"/>
              </a:rPr>
              <a:t>to cap</a:t>
            </a:r>
            <a:r>
              <a:rPr lang="en-US" sz="5200">
                <a:solidFill>
                  <a:srgbClr val="000000"/>
                </a:solidFill>
                <a:latin typeface="Open Sans"/>
              </a:rPr>
              <a:t>su</a:t>
            </a:r>
            <a:r>
              <a:rPr lang="en-US" sz="5200">
                <a:solidFill>
                  <a:srgbClr val="000000"/>
                </a:solidFill>
                <a:latin typeface="Open Sans"/>
              </a:rPr>
              <a:t>le t</a:t>
            </a:r>
            <a:r>
              <a:rPr lang="en-US" sz="5200">
                <a:solidFill>
                  <a:srgbClr val="000000"/>
                </a:solidFill>
                <a:latin typeface="Open Sans"/>
              </a:rPr>
              <a:t>ha</a:t>
            </a:r>
            <a:r>
              <a:rPr lang="en-US" sz="5200">
                <a:solidFill>
                  <a:srgbClr val="000000"/>
                </a:solidFill>
                <a:latin typeface="Open Sans"/>
              </a:rPr>
              <a:t>n foo</a:t>
            </a:r>
            <a:r>
              <a:rPr lang="en-US" sz="5200">
                <a:solidFill>
                  <a:srgbClr val="000000"/>
                </a:solidFill>
                <a:latin typeface="Open Sans"/>
              </a:rPr>
              <a:t>d</a:t>
            </a:r>
            <a:r>
              <a:rPr lang="en-US" sz="5200">
                <a:solidFill>
                  <a:srgbClr val="000000"/>
                </a:solidFill>
                <a:latin typeface="Open Sans"/>
              </a:rPr>
              <a: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DAD-gUU5FGs</dc:identifier>
  <dcterms:modified xsi:type="dcterms:W3CDTF">2011-08-01T06:04:30Z</dcterms:modified>
  <cp:revision>1</cp:revision>
  <dc:title>Create an AI Agent to capture the flag</dc:title>
</cp:coreProperties>
</file>

<file path=docProps/thumbnail.jpeg>
</file>